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notesSlides/notesSlide27.xml" ContentType="application/vnd.openxmlformats-officedocument.presentationml.notesSlide+xml"/>
  <Override PartName="/ppt/tags/tag5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8"/>
  </p:notesMasterIdLst>
  <p:sldIdLst>
    <p:sldId id="2076138227" r:id="rId7"/>
    <p:sldId id="2076138228" r:id="rId8"/>
    <p:sldId id="2076138286" r:id="rId9"/>
    <p:sldId id="1841" r:id="rId10"/>
    <p:sldId id="2076137945" r:id="rId11"/>
    <p:sldId id="2076136710" r:id="rId12"/>
    <p:sldId id="288" r:id="rId13"/>
    <p:sldId id="2076136240" r:id="rId14"/>
    <p:sldId id="2076136715" r:id="rId15"/>
    <p:sldId id="2076136716" r:id="rId16"/>
    <p:sldId id="10041" r:id="rId17"/>
    <p:sldId id="2076137972" r:id="rId18"/>
    <p:sldId id="2076137947" r:id="rId19"/>
    <p:sldId id="2076137973" r:id="rId20"/>
    <p:sldId id="489" r:id="rId21"/>
    <p:sldId id="8343" r:id="rId22"/>
    <p:sldId id="2076137949" r:id="rId23"/>
    <p:sldId id="2076138287" r:id="rId24"/>
    <p:sldId id="2076137948" r:id="rId25"/>
    <p:sldId id="2076137943" r:id="rId26"/>
    <p:sldId id="2076138288" r:id="rId27"/>
    <p:sldId id="2076137975" r:id="rId28"/>
    <p:sldId id="2076137974" r:id="rId29"/>
    <p:sldId id="2076137953" r:id="rId30"/>
    <p:sldId id="2076138289" r:id="rId31"/>
    <p:sldId id="2076137955" r:id="rId32"/>
    <p:sldId id="2076137958" r:id="rId33"/>
    <p:sldId id="2076138290" r:id="rId34"/>
    <p:sldId id="2076137976" r:id="rId35"/>
    <p:sldId id="2076137942" r:id="rId36"/>
    <p:sldId id="2076137965" r:id="rId37"/>
    <p:sldId id="2453" r:id="rId38"/>
    <p:sldId id="2076137978" r:id="rId39"/>
    <p:sldId id="2076137977" r:id="rId40"/>
    <p:sldId id="11930" r:id="rId41"/>
    <p:sldId id="2076137968" r:id="rId42"/>
    <p:sldId id="2076138280" r:id="rId43"/>
    <p:sldId id="2076138303" r:id="rId44"/>
    <p:sldId id="2076138304" r:id="rId45"/>
    <p:sldId id="2076138291" r:id="rId46"/>
    <p:sldId id="2076138251" r:id="rId47"/>
    <p:sldId id="1370" r:id="rId48"/>
    <p:sldId id="2076137919" r:id="rId49"/>
    <p:sldId id="2076137922" r:id="rId50"/>
    <p:sldId id="2076137933" r:id="rId51"/>
    <p:sldId id="2076137951" r:id="rId52"/>
    <p:sldId id="2076137963" r:id="rId53"/>
    <p:sldId id="2076137923" r:id="rId54"/>
    <p:sldId id="2076137952" r:id="rId55"/>
    <p:sldId id="2076137954" r:id="rId56"/>
    <p:sldId id="2076137957" r:id="rId57"/>
    <p:sldId id="2076137962" r:id="rId58"/>
    <p:sldId id="2076137959" r:id="rId59"/>
    <p:sldId id="2076137960" r:id="rId60"/>
    <p:sldId id="2076137961" r:id="rId61"/>
    <p:sldId id="2076137920" r:id="rId62"/>
    <p:sldId id="2076138292" r:id="rId63"/>
    <p:sldId id="2076138295" r:id="rId64"/>
    <p:sldId id="2076138296" r:id="rId65"/>
    <p:sldId id="10057" r:id="rId66"/>
    <p:sldId id="2076138297" r:id="rId67"/>
    <p:sldId id="2076138298" r:id="rId68"/>
    <p:sldId id="10025" r:id="rId69"/>
    <p:sldId id="2076136689" r:id="rId70"/>
    <p:sldId id="2076138299" r:id="rId71"/>
    <p:sldId id="9885" r:id="rId72"/>
    <p:sldId id="2076136705" r:id="rId73"/>
    <p:sldId id="9886" r:id="rId74"/>
    <p:sldId id="9981" r:id="rId75"/>
    <p:sldId id="2076138300" r:id="rId76"/>
    <p:sldId id="9937" r:id="rId77"/>
    <p:sldId id="9933" r:id="rId78"/>
    <p:sldId id="338" r:id="rId79"/>
    <p:sldId id="2076138271" r:id="rId80"/>
    <p:sldId id="2076138301" r:id="rId81"/>
    <p:sldId id="2076138302" r:id="rId82"/>
    <p:sldId id="2076138256" r:id="rId83"/>
    <p:sldId id="2076138240" r:id="rId84"/>
    <p:sldId id="256" r:id="rId85"/>
    <p:sldId id="261" r:id="rId86"/>
    <p:sldId id="2076138241"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Lst>
        </p14:section>
        <p14:section name="Spark for Data Science" id="{EFA6B0C7-BDF8-45CF-8DE7-B06FB1F5A46F}">
          <p14:sldIdLst>
            <p14:sldId id="2076138286"/>
            <p14:sldId id="1841"/>
            <p14:sldId id="2076137945"/>
            <p14:sldId id="2076136710"/>
            <p14:sldId id="288"/>
            <p14:sldId id="2076136240"/>
            <p14:sldId id="2076136715"/>
            <p14:sldId id="2076136716"/>
            <p14:sldId id="10041"/>
            <p14:sldId id="2076137972"/>
            <p14:sldId id="2076137947"/>
            <p14:sldId id="2076137973"/>
            <p14:sldId id="489"/>
            <p14:sldId id="8343"/>
            <p14:sldId id="2076137949"/>
            <p14:sldId id="2076138287"/>
            <p14:sldId id="2076137948"/>
            <p14:sldId id="2076137943"/>
            <p14:sldId id="2076138288"/>
            <p14:sldId id="2076137975"/>
            <p14:sldId id="2076137974"/>
            <p14:sldId id="2076137953"/>
            <p14:sldId id="2076138289"/>
            <p14:sldId id="2076137955"/>
            <p14:sldId id="2076137958"/>
            <p14:sldId id="2076138290"/>
            <p14:sldId id="2076137976"/>
            <p14:sldId id="2076137942"/>
            <p14:sldId id="2076137965"/>
            <p14:sldId id="2453"/>
            <p14:sldId id="2076137978"/>
            <p14:sldId id="2076137977"/>
            <p14:sldId id="11930"/>
            <p14:sldId id="2076137968"/>
            <p14:sldId id="2076138280"/>
            <p14:sldId id="2076138303"/>
            <p14:sldId id="2076138304"/>
            <p14:sldId id="2076138291"/>
          </p14:sldIdLst>
        </p14:section>
        <p14:section name="Break 1" id="{A6542719-E2AA-47BD-8F7B-6CFEF2FDB868}">
          <p14:sldIdLst>
            <p14:sldId id="2076138251"/>
          </p14:sldIdLst>
        </p14:section>
        <p14:section name="Security" id="{ABA1DBC8-22D3-4519-9AD6-738572B8CA9E}">
          <p14:sldIdLst>
            <p14:sldId id="1370"/>
            <p14:sldId id="2076137919"/>
            <p14:sldId id="2076137922"/>
            <p14:sldId id="2076137933"/>
            <p14:sldId id="2076137951"/>
            <p14:sldId id="2076137963"/>
            <p14:sldId id="2076137923"/>
            <p14:sldId id="2076137952"/>
            <p14:sldId id="2076137954"/>
            <p14:sldId id="2076137957"/>
            <p14:sldId id="2076137962"/>
            <p14:sldId id="2076137959"/>
            <p14:sldId id="2076137960"/>
            <p14:sldId id="2076137961"/>
            <p14:sldId id="2076137920"/>
          </p14:sldIdLst>
        </p14:section>
        <p14:section name="Monitor and Manage" id="{40256708-34E4-41AA-8AF6-E2C2A70F0E68}">
          <p14:sldIdLst>
            <p14:sldId id="2076138292"/>
            <p14:sldId id="2076138295"/>
            <p14:sldId id="2076138296"/>
            <p14:sldId id="10057"/>
            <p14:sldId id="2076138297"/>
            <p14:sldId id="2076138298"/>
            <p14:sldId id="10025"/>
            <p14:sldId id="2076136689"/>
            <p14:sldId id="2076138299"/>
            <p14:sldId id="9885"/>
            <p14:sldId id="2076136705"/>
            <p14:sldId id="9886"/>
            <p14:sldId id="9981"/>
            <p14:sldId id="2076138300"/>
            <p14:sldId id="9937"/>
            <p14:sldId id="9933"/>
            <p14:sldId id="338"/>
            <p14:sldId id="2076138271"/>
            <p14:sldId id="2076138301"/>
          </p14:sldIdLst>
        </p14:section>
        <p14:section name="Break 2" id="{7B595846-30D6-4443-8EBE-21623F55DA57}">
          <p14:sldIdLst>
            <p14:sldId id="2076138302"/>
          </p14:sldIdLst>
        </p14:section>
        <p14:section name="PoC Challenges 3 &amp; 4" id="{306D1B90-E4A0-4D70-A761-B38DFCD34DBC}">
          <p14:sldIdLst>
            <p14:sldId id="2076138256"/>
          </p14:sldIdLst>
        </p14:section>
        <p14:section name="Wrap-up" id="{70973284-0EBE-4E16-8895-3758FF0591DF}">
          <p14:sldIdLst>
            <p14:sldId id="2076138240"/>
            <p14:sldId id="256"/>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49" autoAdjust="0"/>
    <p:restoredTop sz="86326" autoAdjust="0"/>
  </p:normalViewPr>
  <p:slideViewPr>
    <p:cSldViewPr snapToGrid="0">
      <p:cViewPr varScale="1">
        <p:scale>
          <a:sx n="69" d="100"/>
          <a:sy n="69" d="100"/>
        </p:scale>
        <p:origin x="188" y="52"/>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9/2/2020 6:34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79877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964142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9/2/2020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41</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050630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9/2/2020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9/2/2020 6:34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9/2/2020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73</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9/2/2020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09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76</a:t>
            </a:fld>
            <a:endParaRPr lang="en-US"/>
          </a:p>
        </p:txBody>
      </p:sp>
    </p:spTree>
    <p:extLst>
      <p:ext uri="{BB962C8B-B14F-4D97-AF65-F5344CB8AC3E}">
        <p14:creationId xmlns:p14="http://schemas.microsoft.com/office/powerpoint/2010/main" val="388404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9/2/2020 6:34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78</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9/2/2020 6:34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89733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26368008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3220111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846638967"/>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6029098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4" r:id="rId37"/>
    <p:sldLayoutId id="2147483735" r:id="rId38"/>
    <p:sldLayoutId id="2147483736" r:id="rId39"/>
    <p:sldLayoutId id="2147483737" r:id="rId40"/>
    <p:sldLayoutId id="2147483738"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ypi.org/" TargetMode="Externa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28.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jpe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3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jpeg"/><Relationship Id="rId9" Type="http://schemas.openxmlformats.org/officeDocument/2006/relationships/image" Target="../media/image38.png"/><Relationship Id="rId1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2.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2.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6.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image" Target="../media/image83.png"/><Relationship Id="rId1" Type="http://schemas.openxmlformats.org/officeDocument/2006/relationships/slideLayout" Target="../slideLayouts/slideLayout5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svg"/><Relationship Id="rId9" Type="http://schemas.openxmlformats.org/officeDocument/2006/relationships/image" Target="../media/image90.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image" Target="../media/image95.svg"/><Relationship Id="rId11" Type="http://schemas.openxmlformats.org/officeDocument/2006/relationships/image" Target="../media/image99.png"/><Relationship Id="rId5" Type="http://schemas.openxmlformats.org/officeDocument/2006/relationships/image" Target="../media/image94.png"/><Relationship Id="rId10" Type="http://schemas.openxmlformats.org/officeDocument/2006/relationships/image" Target="../media/image98.svg"/><Relationship Id="rId4" Type="http://schemas.openxmlformats.org/officeDocument/2006/relationships/image" Target="../media/image93.svg"/><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3.png"/><Relationship Id="rId3" Type="http://schemas.openxmlformats.org/officeDocument/2006/relationships/image" Target="../media/image92.png"/><Relationship Id="rId7" Type="http://schemas.openxmlformats.org/officeDocument/2006/relationships/image" Target="../media/image80.png"/><Relationship Id="rId12"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95.svg"/><Relationship Id="rId11" Type="http://schemas.openxmlformats.org/officeDocument/2006/relationships/image" Target="../media/image101.png"/><Relationship Id="rId5" Type="http://schemas.openxmlformats.org/officeDocument/2006/relationships/image" Target="../media/image94.png"/><Relationship Id="rId10" Type="http://schemas.openxmlformats.org/officeDocument/2006/relationships/image" Target="../media/image100.png"/><Relationship Id="rId4" Type="http://schemas.openxmlformats.org/officeDocument/2006/relationships/image" Target="../media/image93.svg"/><Relationship Id="rId9" Type="http://schemas.openxmlformats.org/officeDocument/2006/relationships/image" Target="../media/image98.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39.xml"/><Relationship Id="rId5" Type="http://schemas.openxmlformats.org/officeDocument/2006/relationships/image" Target="../media/image109.png"/><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3.xml"/><Relationship Id="rId1" Type="http://schemas.openxmlformats.org/officeDocument/2006/relationships/slideLayout" Target="../slideLayouts/slideLayout39.xml"/><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11.pn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93.svg"/></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16.png"/><Relationship Id="rId2" Type="http://schemas.openxmlformats.org/officeDocument/2006/relationships/notesSlide" Target="../notesSlides/notesSlide25.xml"/><Relationship Id="rId1" Type="http://schemas.openxmlformats.org/officeDocument/2006/relationships/slideLayout" Target="../slideLayouts/slideLayout40.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93.svg"/></Relationships>
</file>

<file path=ppt/slides/_rels/slide54.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9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93.svg"/><Relationship Id="rId9" Type="http://schemas.openxmlformats.org/officeDocument/2006/relationships/image" Target="../media/image120.svg"/></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67.xml"/><Relationship Id="rId5" Type="http://schemas.openxmlformats.org/officeDocument/2006/relationships/image" Target="../media/image126.svg"/><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9.xml"/></Relationships>
</file>

<file path=ppt/slides/_rels/slide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9.xml"/></Relationships>
</file>

<file path=ppt/slides/_rels/slide6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notesSlide" Target="../notesSlides/notesSlide31.xml"/></Relationships>
</file>

<file path=ppt/slides/_rels/slide6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6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70.xml"/><Relationship Id="rId4" Type="http://schemas.openxmlformats.org/officeDocument/2006/relationships/image" Target="../media/image137.png"/></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5.xml"/><Relationship Id="rId1" Type="http://schemas.openxmlformats.org/officeDocument/2006/relationships/slideLayout" Target="../slideLayouts/slideLayout7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7.xml"/><Relationship Id="rId1" Type="http://schemas.openxmlformats.org/officeDocument/2006/relationships/slideLayout" Target="../slideLayouts/slideLayout36.xml"/><Relationship Id="rId4" Type="http://schemas.openxmlformats.org/officeDocument/2006/relationships/image" Target="../media/image13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77.xml.rels><?xml version="1.0" encoding="UTF-8" standalone="yes"?>
<Relationships xmlns="http://schemas.openxmlformats.org/package/2006/relationships"><Relationship Id="rId8" Type="http://schemas.openxmlformats.org/officeDocument/2006/relationships/image" Target="../media/image146.svg"/><Relationship Id="rId13" Type="http://schemas.openxmlformats.org/officeDocument/2006/relationships/image" Target="../media/image151.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svg"/><Relationship Id="rId2" Type="http://schemas.openxmlformats.org/officeDocument/2006/relationships/image" Target="../media/image140.png"/><Relationship Id="rId16" Type="http://schemas.openxmlformats.org/officeDocument/2006/relationships/hyperlink" Target="https://github.com/solliancenet/azure-synapse-analytics-workshop-300-2-day" TargetMode="External"/><Relationship Id="rId1" Type="http://schemas.openxmlformats.org/officeDocument/2006/relationships/slideLayout" Target="../slideLayouts/slideLayout48.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48.sv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80.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5" Type="http://schemas.openxmlformats.org/officeDocument/2006/relationships/image" Target="../media/image155.png"/><Relationship Id="rId4" Type="http://schemas.openxmlformats.org/officeDocument/2006/relationships/image" Target="../media/image1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9436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Presentations: Spark for Data Science</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910604"/>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3" name="Rectangle 102">
            <a:extLst>
              <a:ext uri="{FF2B5EF4-FFF2-40B4-BE49-F238E27FC236}">
                <a16:creationId xmlns:a16="http://schemas.microsoft.com/office/drawing/2014/main" id="{0D1E2659-B4B4-1740-ABD5-37105040CF5A}"/>
              </a:ext>
            </a:extLst>
          </p:cNvPr>
          <p:cNvSpPr/>
          <p:nvPr/>
        </p:nvSpPr>
        <p:spPr>
          <a:xfrm>
            <a:off x="1179308" y="2133979"/>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
        <p:nvSpPr>
          <p:cNvPr id="104" name="Rectangle 103">
            <a:extLst>
              <a:ext uri="{FF2B5EF4-FFF2-40B4-BE49-F238E27FC236}">
                <a16:creationId xmlns:a16="http://schemas.microsoft.com/office/drawing/2014/main" id="{5C2E1DC7-6E0F-8A4E-A825-D38E4D97B03C}"/>
              </a:ext>
            </a:extLst>
          </p:cNvPr>
          <p:cNvSpPr/>
          <p:nvPr/>
        </p:nvSpPr>
        <p:spPr>
          <a:xfrm>
            <a:off x="1179308" y="2881547"/>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79308" y="3104922"/>
            <a:ext cx="3707680"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PoC Challenge 3</a:t>
            </a:r>
          </a:p>
        </p:txBody>
      </p:sp>
      <p:sp>
        <p:nvSpPr>
          <p:cNvPr id="106" name="Rectangle 105">
            <a:extLst>
              <a:ext uri="{FF2B5EF4-FFF2-40B4-BE49-F238E27FC236}">
                <a16:creationId xmlns:a16="http://schemas.microsoft.com/office/drawing/2014/main" id="{236B72B9-B932-8A47-87A0-7888582FB42C}"/>
              </a:ext>
            </a:extLst>
          </p:cNvPr>
          <p:cNvSpPr/>
          <p:nvPr/>
        </p:nvSpPr>
        <p:spPr>
          <a:xfrm>
            <a:off x="1179308" y="3748501"/>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644755"/>
            <a:ext cx="3707680" cy="17373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2507763"/>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sp>
        <p:nvSpPr>
          <p:cNvPr id="41" name="Rectangle 40">
            <a:extLst>
              <a:ext uri="{FF2B5EF4-FFF2-40B4-BE49-F238E27FC236}">
                <a16:creationId xmlns:a16="http://schemas.microsoft.com/office/drawing/2014/main" id="{47A14C65-8A77-46AF-A90F-FF5BF732296E}"/>
              </a:ext>
            </a:extLst>
          </p:cNvPr>
          <p:cNvSpPr/>
          <p:nvPr/>
        </p:nvSpPr>
        <p:spPr>
          <a:xfrm>
            <a:off x="1187526" y="5119843"/>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4</a:t>
            </a: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Rectangle 41">
            <a:extLst>
              <a:ext uri="{FF2B5EF4-FFF2-40B4-BE49-F238E27FC236}">
                <a16:creationId xmlns:a16="http://schemas.microsoft.com/office/drawing/2014/main" id="{4AC1896E-98F2-4A65-9713-56A2F41DEE2C}"/>
              </a:ext>
            </a:extLst>
          </p:cNvPr>
          <p:cNvSpPr/>
          <p:nvPr/>
        </p:nvSpPr>
        <p:spPr>
          <a:xfrm>
            <a:off x="1187526" y="4243268"/>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Continue PoC Challenge 3</a:t>
            </a:r>
          </a:p>
        </p:txBody>
      </p:sp>
      <p:sp>
        <p:nvSpPr>
          <p:cNvPr id="43" name="Rectangle 42">
            <a:extLst>
              <a:ext uri="{FF2B5EF4-FFF2-40B4-BE49-F238E27FC236}">
                <a16:creationId xmlns:a16="http://schemas.microsoft.com/office/drawing/2014/main" id="{0B01A63A-A0DE-41EB-95A5-4DB588731127}"/>
              </a:ext>
            </a:extLst>
          </p:cNvPr>
          <p:cNvSpPr/>
          <p:nvPr/>
        </p:nvSpPr>
        <p:spPr>
          <a:xfrm>
            <a:off x="1187526" y="489160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44" name="Rectangle 43">
            <a:extLst>
              <a:ext uri="{FF2B5EF4-FFF2-40B4-BE49-F238E27FC236}">
                <a16:creationId xmlns:a16="http://schemas.microsoft.com/office/drawing/2014/main" id="{9D17A8A9-4C41-43B8-A0A7-3BC63ABCFC73}"/>
              </a:ext>
            </a:extLst>
          </p:cNvPr>
          <p:cNvSpPr/>
          <p:nvPr/>
        </p:nvSpPr>
        <p:spPr>
          <a:xfrm>
            <a:off x="1187526" y="5996418"/>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Continue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4</a:t>
            </a: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Rectangle 44">
            <a:extLst>
              <a:ext uri="{FF2B5EF4-FFF2-40B4-BE49-F238E27FC236}">
                <a16:creationId xmlns:a16="http://schemas.microsoft.com/office/drawing/2014/main" id="{5C4FEA4F-416F-4AF3-95E1-F6DDA796D8A7}"/>
              </a:ext>
            </a:extLst>
          </p:cNvPr>
          <p:cNvSpPr/>
          <p:nvPr/>
        </p:nvSpPr>
        <p:spPr>
          <a:xfrm>
            <a:off x="1187526" y="5768178"/>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5216" y="2556831"/>
            <a:ext cx="9777984" cy="977575"/>
          </a:xfrm>
        </p:spPr>
        <p:txBody>
          <a:bodyPr/>
          <a:lstStyle/>
          <a:p>
            <a:r>
              <a:rPr lang="en-US" dirty="0"/>
              <a:t>Machine Learning with Azure Synapse Analytics and Azure Machine Learning</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ED1172-18D0-489B-B11E-449B5FBAE4E3}"/>
              </a:ext>
            </a:extLst>
          </p:cNvPr>
          <p:cNvSpPr/>
          <p:nvPr/>
        </p:nvSpPr>
        <p:spPr bwMode="auto">
          <a:xfrm>
            <a:off x="731793" y="4036524"/>
            <a:ext cx="10874991" cy="238926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     Azure Machine Learning Workspace</a:t>
            </a:r>
          </a:p>
        </p:txBody>
      </p:sp>
      <p:sp>
        <p:nvSpPr>
          <p:cNvPr id="2" name="Title 1">
            <a:extLst>
              <a:ext uri="{FF2B5EF4-FFF2-40B4-BE49-F238E27FC236}">
                <a16:creationId xmlns:a16="http://schemas.microsoft.com/office/drawing/2014/main" id="{0E2B7CD2-849A-4023-B900-73408CEBCEAC}"/>
              </a:ext>
            </a:extLst>
          </p:cNvPr>
          <p:cNvSpPr>
            <a:spLocks noGrp="1"/>
          </p:cNvSpPr>
          <p:nvPr>
            <p:ph type="title"/>
          </p:nvPr>
        </p:nvSpPr>
        <p:spPr/>
        <p:txBody>
          <a:bodyPr/>
          <a:lstStyle/>
          <a:p>
            <a:r>
              <a:rPr lang="en-US" dirty="0"/>
              <a:t>Using Azure Machine Learning from Synapse</a:t>
            </a:r>
          </a:p>
        </p:txBody>
      </p:sp>
      <p:sp>
        <p:nvSpPr>
          <p:cNvPr id="7" name="Rectangle 6">
            <a:extLst>
              <a:ext uri="{FF2B5EF4-FFF2-40B4-BE49-F238E27FC236}">
                <a16:creationId xmlns:a16="http://schemas.microsoft.com/office/drawing/2014/main" id="{8B005065-817A-4701-9458-F4A5900ACE94}"/>
              </a:ext>
            </a:extLst>
          </p:cNvPr>
          <p:cNvSpPr/>
          <p:nvPr/>
        </p:nvSpPr>
        <p:spPr bwMode="auto">
          <a:xfrm>
            <a:off x="3379805" y="1116580"/>
            <a:ext cx="6301895" cy="2133661"/>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      Synapse Workspace</a:t>
            </a:r>
          </a:p>
        </p:txBody>
      </p:sp>
      <p:sp>
        <p:nvSpPr>
          <p:cNvPr id="8" name="Rectangle 7">
            <a:extLst>
              <a:ext uri="{FF2B5EF4-FFF2-40B4-BE49-F238E27FC236}">
                <a16:creationId xmlns:a16="http://schemas.microsoft.com/office/drawing/2014/main" id="{09B037A3-85EB-4D04-9742-26951F1EA730}"/>
              </a:ext>
            </a:extLst>
          </p:cNvPr>
          <p:cNvSpPr/>
          <p:nvPr/>
        </p:nvSpPr>
        <p:spPr bwMode="auto">
          <a:xfrm>
            <a:off x="3537541" y="1644708"/>
            <a:ext cx="3333588" cy="1215048"/>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solidFill>
                  <a:schemeClr val="tx1"/>
                </a:solidFill>
                <a:ea typeface="Segoe UI" pitchFamily="34" charset="0"/>
                <a:cs typeface="Segoe UI" pitchFamily="34" charset="0"/>
              </a:rPr>
              <a:t>Spark Notebook</a:t>
            </a:r>
          </a:p>
          <a:p>
            <a:pPr algn="ctr" defTabSz="914102" fontAlgn="base">
              <a:spcBef>
                <a:spcPct val="0"/>
              </a:spcBef>
              <a:spcAft>
                <a:spcPct val="0"/>
              </a:spcAft>
            </a:pPr>
            <a:endParaRPr lang="en-US" sz="1961" dirty="0">
              <a:solidFill>
                <a:schemeClr val="tx1"/>
              </a:solidFill>
              <a:ea typeface="Segoe UI" pitchFamily="34" charset="0"/>
              <a:cs typeface="Segoe UI" pitchFamily="34" charset="0"/>
            </a:endParaRPr>
          </a:p>
          <a:p>
            <a:pPr algn="ctr" defTabSz="914102" fontAlgn="base">
              <a:spcBef>
                <a:spcPct val="0"/>
              </a:spcBef>
              <a:spcAft>
                <a:spcPct val="0"/>
              </a:spcAft>
            </a:pPr>
            <a:r>
              <a:rPr lang="en-US" sz="1568" dirty="0" err="1">
                <a:solidFill>
                  <a:schemeClr val="tx1"/>
                </a:solidFill>
                <a:ea typeface="Segoe UI" pitchFamily="34" charset="0"/>
                <a:cs typeface="Segoe UI" pitchFamily="34" charset="0"/>
              </a:rPr>
              <a:t>PySpark</a:t>
            </a:r>
            <a:r>
              <a:rPr lang="en-US" sz="1568" dirty="0">
                <a:solidFill>
                  <a:schemeClr val="tx1"/>
                </a:solidFill>
                <a:ea typeface="Segoe UI" pitchFamily="34" charset="0"/>
                <a:cs typeface="Segoe UI" pitchFamily="34" charset="0"/>
              </a:rPr>
              <a:t> -&gt; Azure ML SDK</a:t>
            </a:r>
          </a:p>
        </p:txBody>
      </p:sp>
      <p:sp>
        <p:nvSpPr>
          <p:cNvPr id="11" name="Rectangle: Rounded Corners 10">
            <a:extLst>
              <a:ext uri="{FF2B5EF4-FFF2-40B4-BE49-F238E27FC236}">
                <a16:creationId xmlns:a16="http://schemas.microsoft.com/office/drawing/2014/main" id="{32B75367-4145-4CDD-85EE-70FE0B6B038E}"/>
              </a:ext>
            </a:extLst>
          </p:cNvPr>
          <p:cNvSpPr/>
          <p:nvPr/>
        </p:nvSpPr>
        <p:spPr bwMode="auto">
          <a:xfrm>
            <a:off x="2583649" y="4767982"/>
            <a:ext cx="2241062" cy="68523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Experiment</a:t>
            </a:r>
          </a:p>
        </p:txBody>
      </p:sp>
      <p:sp>
        <p:nvSpPr>
          <p:cNvPr id="12" name="Rectangle: Rounded Corners 11">
            <a:extLst>
              <a:ext uri="{FF2B5EF4-FFF2-40B4-BE49-F238E27FC236}">
                <a16:creationId xmlns:a16="http://schemas.microsoft.com/office/drawing/2014/main" id="{2D6BDFCA-012F-4D98-BD3E-3A0F87BDA1BB}"/>
              </a:ext>
            </a:extLst>
          </p:cNvPr>
          <p:cNvSpPr/>
          <p:nvPr/>
        </p:nvSpPr>
        <p:spPr bwMode="auto">
          <a:xfrm>
            <a:off x="2590186" y="5534310"/>
            <a:ext cx="2241062" cy="68523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Pipeline</a:t>
            </a:r>
          </a:p>
        </p:txBody>
      </p:sp>
      <p:sp>
        <p:nvSpPr>
          <p:cNvPr id="13" name="Rectangle: Rounded Corners 12">
            <a:extLst>
              <a:ext uri="{FF2B5EF4-FFF2-40B4-BE49-F238E27FC236}">
                <a16:creationId xmlns:a16="http://schemas.microsoft.com/office/drawing/2014/main" id="{EB2FA026-F310-44D9-9019-E303B086ADD7}"/>
              </a:ext>
            </a:extLst>
          </p:cNvPr>
          <p:cNvSpPr/>
          <p:nvPr/>
        </p:nvSpPr>
        <p:spPr bwMode="auto">
          <a:xfrm>
            <a:off x="4975469" y="4763788"/>
            <a:ext cx="2241062" cy="6852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Model</a:t>
            </a:r>
          </a:p>
        </p:txBody>
      </p:sp>
      <p:sp>
        <p:nvSpPr>
          <p:cNvPr id="17" name="Rectangle: Rounded Corners 16">
            <a:extLst>
              <a:ext uri="{FF2B5EF4-FFF2-40B4-BE49-F238E27FC236}">
                <a16:creationId xmlns:a16="http://schemas.microsoft.com/office/drawing/2014/main" id="{21C0CBC4-B9EA-4C9A-A54B-7DF6BD7BD36A}"/>
              </a:ext>
            </a:extLst>
          </p:cNvPr>
          <p:cNvSpPr/>
          <p:nvPr/>
        </p:nvSpPr>
        <p:spPr bwMode="auto">
          <a:xfrm>
            <a:off x="953100" y="4767983"/>
            <a:ext cx="1518205" cy="1438056"/>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Compute</a:t>
            </a:r>
          </a:p>
        </p:txBody>
      </p:sp>
      <p:sp>
        <p:nvSpPr>
          <p:cNvPr id="19" name="Rectangle: Rounded Corners 18">
            <a:extLst>
              <a:ext uri="{FF2B5EF4-FFF2-40B4-BE49-F238E27FC236}">
                <a16:creationId xmlns:a16="http://schemas.microsoft.com/office/drawing/2014/main" id="{2B07B2E9-4960-4DFC-BD48-A38E5D0D061E}"/>
              </a:ext>
            </a:extLst>
          </p:cNvPr>
          <p:cNvSpPr/>
          <p:nvPr/>
        </p:nvSpPr>
        <p:spPr bwMode="auto">
          <a:xfrm>
            <a:off x="7421434" y="4763789"/>
            <a:ext cx="1305175" cy="1438056"/>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Deployment</a:t>
            </a:r>
          </a:p>
        </p:txBody>
      </p:sp>
      <p:sp>
        <p:nvSpPr>
          <p:cNvPr id="20" name="Rectangle: Rounded Corners 19">
            <a:extLst>
              <a:ext uri="{FF2B5EF4-FFF2-40B4-BE49-F238E27FC236}">
                <a16:creationId xmlns:a16="http://schemas.microsoft.com/office/drawing/2014/main" id="{A291EE45-6AA0-4952-B458-245334CD519B}"/>
              </a:ext>
            </a:extLst>
          </p:cNvPr>
          <p:cNvSpPr/>
          <p:nvPr/>
        </p:nvSpPr>
        <p:spPr bwMode="auto">
          <a:xfrm>
            <a:off x="4987398" y="5534310"/>
            <a:ext cx="2259738" cy="68523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Image</a:t>
            </a:r>
          </a:p>
        </p:txBody>
      </p:sp>
      <p:pic>
        <p:nvPicPr>
          <p:cNvPr id="23" name="Graphic 22">
            <a:extLst>
              <a:ext uri="{FF2B5EF4-FFF2-40B4-BE49-F238E27FC236}">
                <a16:creationId xmlns:a16="http://schemas.microsoft.com/office/drawing/2014/main" id="{4A88A613-E39F-40F8-8D0E-00434625D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537541" y="1255892"/>
            <a:ext cx="302968" cy="302968"/>
          </a:xfrm>
          <a:prstGeom prst="rect">
            <a:avLst/>
          </a:prstGeom>
        </p:spPr>
      </p:pic>
      <p:pic>
        <p:nvPicPr>
          <p:cNvPr id="64" name="Graphic 63">
            <a:extLst>
              <a:ext uri="{FF2B5EF4-FFF2-40B4-BE49-F238E27FC236}">
                <a16:creationId xmlns:a16="http://schemas.microsoft.com/office/drawing/2014/main" id="{55769793-7649-42A3-8953-ABB2722BC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1131" y="924809"/>
            <a:ext cx="2532461" cy="2532461"/>
          </a:xfrm>
          <a:prstGeom prst="rect">
            <a:avLst/>
          </a:prstGeom>
        </p:spPr>
      </p:pic>
      <p:sp>
        <p:nvSpPr>
          <p:cNvPr id="67" name="TextBox 66">
            <a:extLst>
              <a:ext uri="{FF2B5EF4-FFF2-40B4-BE49-F238E27FC236}">
                <a16:creationId xmlns:a16="http://schemas.microsoft.com/office/drawing/2014/main" id="{DC3D5804-DC89-4182-97C8-BE318C01CB60}"/>
              </a:ext>
            </a:extLst>
          </p:cNvPr>
          <p:cNvSpPr txBox="1"/>
          <p:nvPr/>
        </p:nvSpPr>
        <p:spPr>
          <a:xfrm>
            <a:off x="8335343" y="2007134"/>
            <a:ext cx="744039" cy="603453"/>
          </a:xfrm>
          <a:prstGeom prst="rect">
            <a:avLst/>
          </a:prstGeom>
          <a:noFill/>
        </p:spPr>
        <p:txBody>
          <a:bodyPr wrap="square" lIns="0" tIns="0" rIns="0" bIns="0" rtlCol="0" anchor="ctr">
            <a:spAutoFit/>
          </a:bodyPr>
          <a:lstStyle/>
          <a:p>
            <a:pPr algn="ctr"/>
            <a:r>
              <a:rPr lang="en-US" sz="1961" dirty="0">
                <a:solidFill>
                  <a:schemeClr val="bg1"/>
                </a:solidFill>
              </a:rPr>
              <a:t>Spark </a:t>
            </a:r>
          </a:p>
          <a:p>
            <a:pPr algn="ctr"/>
            <a:r>
              <a:rPr lang="en-US" sz="1961" dirty="0">
                <a:solidFill>
                  <a:schemeClr val="bg1"/>
                </a:solidFill>
              </a:rPr>
              <a:t>Pool</a:t>
            </a:r>
          </a:p>
        </p:txBody>
      </p:sp>
      <p:cxnSp>
        <p:nvCxnSpPr>
          <p:cNvPr id="75" name="Straight Arrow Connector 74">
            <a:extLst>
              <a:ext uri="{FF2B5EF4-FFF2-40B4-BE49-F238E27FC236}">
                <a16:creationId xmlns:a16="http://schemas.microsoft.com/office/drawing/2014/main" id="{B1099D91-498F-4705-807E-C7A3468F9425}"/>
              </a:ext>
            </a:extLst>
          </p:cNvPr>
          <p:cNvCxnSpPr>
            <a:cxnSpLocks/>
          </p:cNvCxnSpPr>
          <p:nvPr/>
        </p:nvCxnSpPr>
        <p:spPr>
          <a:xfrm>
            <a:off x="6529709" y="2840616"/>
            <a:ext cx="0" cy="117676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Cloud 78">
            <a:extLst>
              <a:ext uri="{FF2B5EF4-FFF2-40B4-BE49-F238E27FC236}">
                <a16:creationId xmlns:a16="http://schemas.microsoft.com/office/drawing/2014/main" id="{95820DA7-8CFB-47A7-BA2C-8F8B376E0864}"/>
              </a:ext>
            </a:extLst>
          </p:cNvPr>
          <p:cNvSpPr/>
          <p:nvPr/>
        </p:nvSpPr>
        <p:spPr bwMode="auto">
          <a:xfrm>
            <a:off x="9117700" y="4666500"/>
            <a:ext cx="1983340" cy="1539539"/>
          </a:xfrm>
          <a:prstGeom prst="cloud">
            <a:avLst/>
          </a:prstGeom>
          <a:solidFill>
            <a:srgbClr val="86B9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b" anchorCtr="0" forceAA="0" compatLnSpc="1">
            <a:prstTxWarp prst="textNoShape">
              <a:avLst/>
            </a:prstTxWarp>
            <a:noAutofit/>
          </a:bodyPr>
          <a:lstStyle/>
          <a:p>
            <a:pPr defTabSz="914102" fontAlgn="base">
              <a:spcBef>
                <a:spcPct val="0"/>
              </a:spcBef>
              <a:spcAft>
                <a:spcPct val="0"/>
              </a:spcAft>
            </a:pPr>
            <a:r>
              <a:rPr lang="en-US" sz="1961" dirty="0" err="1">
                <a:solidFill>
                  <a:schemeClr val="tx1"/>
                </a:solidFill>
                <a:ea typeface="Segoe UI" pitchFamily="34" charset="0"/>
                <a:cs typeface="Segoe UI" pitchFamily="34" charset="0"/>
              </a:rPr>
              <a:t>AutoML</a:t>
            </a:r>
            <a:endParaRPr lang="en-US" sz="1961" dirty="0">
              <a:solidFill>
                <a:schemeClr val="tx1"/>
              </a:solidFill>
              <a:ea typeface="Segoe UI" pitchFamily="34" charset="0"/>
              <a:cs typeface="Segoe UI" pitchFamily="34" charset="0"/>
            </a:endParaRPr>
          </a:p>
        </p:txBody>
      </p:sp>
      <p:pic>
        <p:nvPicPr>
          <p:cNvPr id="78" name="Picture 77">
            <a:extLst>
              <a:ext uri="{FF2B5EF4-FFF2-40B4-BE49-F238E27FC236}">
                <a16:creationId xmlns:a16="http://schemas.microsoft.com/office/drawing/2014/main" id="{EEB8A2A2-D35C-4818-9E2E-DC41A467329F}"/>
              </a:ext>
            </a:extLst>
          </p:cNvPr>
          <p:cNvPicPr>
            <a:picLocks noChangeAspect="1"/>
          </p:cNvPicPr>
          <p:nvPr/>
        </p:nvPicPr>
        <p:blipFill>
          <a:blip r:embed="rId7">
            <a:alphaModFix amt="94000"/>
            <a:duotone>
              <a:prstClr val="black"/>
              <a:schemeClr val="accent4">
                <a:tint val="45000"/>
                <a:satMod val="400000"/>
              </a:schemeClr>
            </a:duotone>
          </a:blip>
          <a:srcRect/>
          <a:stretch/>
        </p:blipFill>
        <p:spPr>
          <a:xfrm>
            <a:off x="9946230" y="4767983"/>
            <a:ext cx="799583" cy="776519"/>
          </a:xfrm>
          <a:prstGeom prst="rect">
            <a:avLst/>
          </a:prstGeom>
          <a:solidFill>
            <a:srgbClr val="8AC1EB"/>
          </a:solidFill>
        </p:spPr>
      </p:pic>
      <p:pic>
        <p:nvPicPr>
          <p:cNvPr id="81" name="Picture 80">
            <a:extLst>
              <a:ext uri="{FF2B5EF4-FFF2-40B4-BE49-F238E27FC236}">
                <a16:creationId xmlns:a16="http://schemas.microsoft.com/office/drawing/2014/main" id="{4F1B70B7-DF19-4D3C-89AE-5ECA2363AD19}"/>
              </a:ext>
            </a:extLst>
          </p:cNvPr>
          <p:cNvPicPr>
            <a:picLocks noChangeAspect="1"/>
          </p:cNvPicPr>
          <p:nvPr/>
        </p:nvPicPr>
        <p:blipFill>
          <a:blip r:embed="rId8">
            <a:duotone>
              <a:prstClr val="black"/>
              <a:schemeClr val="accent1">
                <a:tint val="45000"/>
                <a:satMod val="400000"/>
              </a:schemeClr>
            </a:duotone>
          </a:blip>
          <a:stretch>
            <a:fillRect/>
          </a:stretch>
        </p:blipFill>
        <p:spPr>
          <a:xfrm>
            <a:off x="3563345" y="1710853"/>
            <a:ext cx="622113" cy="622113"/>
          </a:xfrm>
          <a:prstGeom prst="rect">
            <a:avLst/>
          </a:prstGeom>
        </p:spPr>
      </p:pic>
      <p:cxnSp>
        <p:nvCxnSpPr>
          <p:cNvPr id="85" name="Straight Arrow Connector 84">
            <a:extLst>
              <a:ext uri="{FF2B5EF4-FFF2-40B4-BE49-F238E27FC236}">
                <a16:creationId xmlns:a16="http://schemas.microsoft.com/office/drawing/2014/main" id="{D9BD99F1-BA14-43EC-907B-8F85AB174D86}"/>
              </a:ext>
            </a:extLst>
          </p:cNvPr>
          <p:cNvCxnSpPr>
            <a:cxnSpLocks/>
            <a:stCxn id="8" idx="3"/>
          </p:cNvCxnSpPr>
          <p:nvPr/>
        </p:nvCxnSpPr>
        <p:spPr>
          <a:xfrm>
            <a:off x="6871128" y="2252232"/>
            <a:ext cx="1316530" cy="0"/>
          </a:xfrm>
          <a:prstGeom prst="straightConnector1">
            <a:avLst/>
          </a:prstGeom>
          <a:ln w="47625" cmpd="sng">
            <a:solidFill>
              <a:schemeClr val="tx1">
                <a:lumMod val="25000"/>
                <a:lumOff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4D347306-500B-436B-B715-A262AA88C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9013" y="4147967"/>
            <a:ext cx="303560" cy="326862"/>
          </a:xfrm>
          <a:prstGeom prst="rect">
            <a:avLst/>
          </a:prstGeom>
        </p:spPr>
      </p:pic>
      <p:pic>
        <p:nvPicPr>
          <p:cNvPr id="3" name="Picture 2">
            <a:extLst>
              <a:ext uri="{FF2B5EF4-FFF2-40B4-BE49-F238E27FC236}">
                <a16:creationId xmlns:a16="http://schemas.microsoft.com/office/drawing/2014/main" id="{C5F10BC5-08A0-4F45-8171-F4AC76C30662}"/>
              </a:ext>
            </a:extLst>
          </p:cNvPr>
          <p:cNvPicPr>
            <a:picLocks noChangeAspect="1"/>
          </p:cNvPicPr>
          <p:nvPr/>
        </p:nvPicPr>
        <p:blipFill>
          <a:blip r:embed="rId11"/>
          <a:stretch>
            <a:fillRect/>
          </a:stretch>
        </p:blipFill>
        <p:spPr>
          <a:xfrm>
            <a:off x="242675" y="3002134"/>
            <a:ext cx="6070211" cy="865335"/>
          </a:xfrm>
          <a:prstGeom prst="rect">
            <a:avLst/>
          </a:prstGeom>
        </p:spPr>
      </p:pic>
    </p:spTree>
    <p:extLst>
      <p:ext uri="{BB962C8B-B14F-4D97-AF65-F5344CB8AC3E}">
        <p14:creationId xmlns:p14="http://schemas.microsoft.com/office/powerpoint/2010/main" val="1378856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1"/>
                                        </p:tgtEl>
                                        <p:attrNameLst>
                                          <p:attrName>style.color</p:attrName>
                                        </p:attrNameLst>
                                      </p:cBhvr>
                                      <p:to>
                                        <a:schemeClr val="bg1"/>
                                      </p:to>
                                    </p:animClr>
                                    <p:animClr clrSpc="rgb" dir="cw">
                                      <p:cBhvr>
                                        <p:cTn id="7" dur="250" autoRev="1" fill="remove"/>
                                        <p:tgtEl>
                                          <p:spTgt spid="11"/>
                                        </p:tgtEl>
                                        <p:attrNameLst>
                                          <p:attrName>fillcolor</p:attrName>
                                        </p:attrNameLst>
                                      </p:cBhvr>
                                      <p:to>
                                        <a:schemeClr val="bg1"/>
                                      </p:to>
                                    </p:animClr>
                                    <p:set>
                                      <p:cBhvr>
                                        <p:cTn id="8" dur="250" autoRev="1" fill="remove"/>
                                        <p:tgtEl>
                                          <p:spTgt spid="11"/>
                                        </p:tgtEl>
                                        <p:attrNameLst>
                                          <p:attrName>fill.type</p:attrName>
                                        </p:attrNameLst>
                                      </p:cBhvr>
                                      <p:to>
                                        <p:strVal val="solid"/>
                                      </p:to>
                                    </p:set>
                                    <p:set>
                                      <p:cBhvr>
                                        <p:cTn id="9" dur="250" autoRev="1" fill="remove"/>
                                        <p:tgtEl>
                                          <p:spTgt spid="11"/>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2"/>
                                        </p:tgtEl>
                                        <p:attrNameLst>
                                          <p:attrName>style.color</p:attrName>
                                        </p:attrNameLst>
                                      </p:cBhvr>
                                      <p:to>
                                        <a:schemeClr val="bg1"/>
                                      </p:to>
                                    </p:animClr>
                                    <p:animClr clrSpc="rgb" dir="cw">
                                      <p:cBhvr>
                                        <p:cTn id="12" dur="250" autoRev="1" fill="remove"/>
                                        <p:tgtEl>
                                          <p:spTgt spid="12"/>
                                        </p:tgtEl>
                                        <p:attrNameLst>
                                          <p:attrName>fillcolor</p:attrName>
                                        </p:attrNameLst>
                                      </p:cBhvr>
                                      <p:to>
                                        <a:schemeClr val="bg1"/>
                                      </p:to>
                                    </p:animClr>
                                    <p:set>
                                      <p:cBhvr>
                                        <p:cTn id="13" dur="250" autoRev="1" fill="remove"/>
                                        <p:tgtEl>
                                          <p:spTgt spid="12"/>
                                        </p:tgtEl>
                                        <p:attrNameLst>
                                          <p:attrName>fill.type</p:attrName>
                                        </p:attrNameLst>
                                      </p:cBhvr>
                                      <p:to>
                                        <p:strVal val="solid"/>
                                      </p:to>
                                    </p:set>
                                    <p:set>
                                      <p:cBhvr>
                                        <p:cTn id="14" dur="250" autoRev="1" fill="remove"/>
                                        <p:tgtEl>
                                          <p:spTgt spid="12"/>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7"/>
                                        </p:tgtEl>
                                        <p:attrNameLst>
                                          <p:attrName>style.color</p:attrName>
                                        </p:attrNameLst>
                                      </p:cBhvr>
                                      <p:to>
                                        <a:schemeClr val="bg1"/>
                                      </p:to>
                                    </p:animClr>
                                    <p:animClr clrSpc="rgb" dir="cw">
                                      <p:cBhvr>
                                        <p:cTn id="17" dur="250" autoRev="1" fill="remove"/>
                                        <p:tgtEl>
                                          <p:spTgt spid="17"/>
                                        </p:tgtEl>
                                        <p:attrNameLst>
                                          <p:attrName>fillcolor</p:attrName>
                                        </p:attrNameLst>
                                      </p:cBhvr>
                                      <p:to>
                                        <a:schemeClr val="bg1"/>
                                      </p:to>
                                    </p:animClr>
                                    <p:set>
                                      <p:cBhvr>
                                        <p:cTn id="18" dur="250" autoRev="1" fill="remove"/>
                                        <p:tgtEl>
                                          <p:spTgt spid="17"/>
                                        </p:tgtEl>
                                        <p:attrNameLst>
                                          <p:attrName>fill.type</p:attrName>
                                        </p:attrNameLst>
                                      </p:cBhvr>
                                      <p:to>
                                        <p:strVal val="solid"/>
                                      </p:to>
                                    </p:set>
                                    <p:set>
                                      <p:cBhvr>
                                        <p:cTn id="19" dur="250" autoRev="1" fill="remove"/>
                                        <p:tgtEl>
                                          <p:spTgt spid="17"/>
                                        </p:tgtEl>
                                        <p:attrNameLst>
                                          <p:attrName>fill.on</p:attrName>
                                        </p:attrNameLst>
                                      </p:cBhvr>
                                      <p:to>
                                        <p:strVal val="true"/>
                                      </p:to>
                                    </p:set>
                                  </p:childTnLst>
                                </p:cTn>
                              </p:par>
                              <p:par>
                                <p:cTn id="20" presetID="27" presetClass="emph" presetSubtype="0" fill="remove" nodeType="withEffect">
                                  <p:stCondLst>
                                    <p:cond delay="0"/>
                                  </p:stCondLst>
                                  <p:childTnLst>
                                    <p:animClr clrSpc="rgb" dir="cw">
                                      <p:cBhvr override="childStyle">
                                        <p:cTn id="21" dur="250" autoRev="1" fill="remove"/>
                                        <p:tgtEl>
                                          <p:spTgt spid="75"/>
                                        </p:tgtEl>
                                        <p:attrNameLst>
                                          <p:attrName>style.color</p:attrName>
                                        </p:attrNameLst>
                                      </p:cBhvr>
                                      <p:to>
                                        <a:schemeClr val="bg1"/>
                                      </p:to>
                                    </p:animClr>
                                    <p:animClr clrSpc="rgb" dir="cw">
                                      <p:cBhvr>
                                        <p:cTn id="22" dur="250" autoRev="1" fill="remove"/>
                                        <p:tgtEl>
                                          <p:spTgt spid="75"/>
                                        </p:tgtEl>
                                        <p:attrNameLst>
                                          <p:attrName>fillcolor</p:attrName>
                                        </p:attrNameLst>
                                      </p:cBhvr>
                                      <p:to>
                                        <a:schemeClr val="bg1"/>
                                      </p:to>
                                    </p:animClr>
                                    <p:set>
                                      <p:cBhvr>
                                        <p:cTn id="23" dur="250" autoRev="1" fill="remove"/>
                                        <p:tgtEl>
                                          <p:spTgt spid="75"/>
                                        </p:tgtEl>
                                        <p:attrNameLst>
                                          <p:attrName>fill.type</p:attrName>
                                        </p:attrNameLst>
                                      </p:cBhvr>
                                      <p:to>
                                        <p:strVal val="solid"/>
                                      </p:to>
                                    </p:set>
                                    <p:set>
                                      <p:cBhvr>
                                        <p:cTn id="24" dur="250" autoRev="1" fill="remove"/>
                                        <p:tgtEl>
                                          <p:spTgt spid="7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E54AE1-6496-4A63-8FEB-FC1494F93948}"/>
              </a:ext>
            </a:extLst>
          </p:cNvPr>
          <p:cNvSpPr/>
          <p:nvPr/>
        </p:nvSpPr>
        <p:spPr bwMode="auto">
          <a:xfrm>
            <a:off x="572717" y="3918265"/>
            <a:ext cx="11034067" cy="272292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b"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      Azure Machine Learning Workspace</a:t>
            </a:r>
          </a:p>
        </p:txBody>
      </p:sp>
      <p:sp>
        <p:nvSpPr>
          <p:cNvPr id="7" name="Title 1">
            <a:extLst>
              <a:ext uri="{FF2B5EF4-FFF2-40B4-BE49-F238E27FC236}">
                <a16:creationId xmlns:a16="http://schemas.microsoft.com/office/drawing/2014/main" id="{15DCC6CE-7907-418A-9CED-DEDF922F8ED2}"/>
              </a:ext>
            </a:extLst>
          </p:cNvPr>
          <p:cNvSpPr>
            <a:spLocks noGrp="1"/>
          </p:cNvSpPr>
          <p:nvPr>
            <p:ph type="title"/>
          </p:nvPr>
        </p:nvSpPr>
        <p:spPr>
          <a:xfrm>
            <a:off x="588263" y="457622"/>
            <a:ext cx="11018520" cy="553920"/>
          </a:xfrm>
        </p:spPr>
        <p:txBody>
          <a:bodyPr/>
          <a:lstStyle/>
          <a:p>
            <a:r>
              <a:rPr lang="en-US" dirty="0" err="1"/>
              <a:t>AutoML</a:t>
            </a:r>
            <a:r>
              <a:rPr lang="en-US" dirty="0"/>
              <a:t> compute and registry services</a:t>
            </a:r>
          </a:p>
        </p:txBody>
      </p:sp>
      <p:sp>
        <p:nvSpPr>
          <p:cNvPr id="8" name="Rectangle 7">
            <a:extLst>
              <a:ext uri="{FF2B5EF4-FFF2-40B4-BE49-F238E27FC236}">
                <a16:creationId xmlns:a16="http://schemas.microsoft.com/office/drawing/2014/main" id="{4A199F5E-8242-4A85-B338-B3E2C4EB78D8}"/>
              </a:ext>
            </a:extLst>
          </p:cNvPr>
          <p:cNvSpPr/>
          <p:nvPr/>
        </p:nvSpPr>
        <p:spPr bwMode="auto">
          <a:xfrm>
            <a:off x="588264" y="1116580"/>
            <a:ext cx="11018519" cy="2632950"/>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       Synapse Workspace</a:t>
            </a:r>
          </a:p>
        </p:txBody>
      </p:sp>
      <p:sp>
        <p:nvSpPr>
          <p:cNvPr id="9" name="Rectangle 8">
            <a:extLst>
              <a:ext uri="{FF2B5EF4-FFF2-40B4-BE49-F238E27FC236}">
                <a16:creationId xmlns:a16="http://schemas.microsoft.com/office/drawing/2014/main" id="{E23F0471-892B-4209-83BA-6FD7E1761000}"/>
              </a:ext>
            </a:extLst>
          </p:cNvPr>
          <p:cNvSpPr/>
          <p:nvPr/>
        </p:nvSpPr>
        <p:spPr bwMode="auto">
          <a:xfrm>
            <a:off x="907240" y="1716982"/>
            <a:ext cx="4223489" cy="1574123"/>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dirty="0">
                <a:solidFill>
                  <a:schemeClr val="tx1"/>
                </a:solidFill>
                <a:ea typeface="Segoe UI" pitchFamily="34" charset="0"/>
                <a:cs typeface="Segoe UI" pitchFamily="34" charset="0"/>
              </a:rPr>
              <a:t>Spark Notebook</a:t>
            </a:r>
          </a:p>
        </p:txBody>
      </p:sp>
      <p:sp>
        <p:nvSpPr>
          <p:cNvPr id="10" name="Rectangle: Rounded Corners 9">
            <a:extLst>
              <a:ext uri="{FF2B5EF4-FFF2-40B4-BE49-F238E27FC236}">
                <a16:creationId xmlns:a16="http://schemas.microsoft.com/office/drawing/2014/main" id="{D425456A-3FCD-40DD-AE27-93C946B72795}"/>
              </a:ext>
            </a:extLst>
          </p:cNvPr>
          <p:cNvSpPr/>
          <p:nvPr/>
        </p:nvSpPr>
        <p:spPr bwMode="auto">
          <a:xfrm>
            <a:off x="6100695" y="4014036"/>
            <a:ext cx="2241062" cy="70446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err="1">
                <a:solidFill>
                  <a:schemeClr val="tx1"/>
                </a:solidFill>
                <a:cs typeface="Segoe UI" pitchFamily="34" charset="0"/>
              </a:rPr>
              <a:t>DataStores</a:t>
            </a:r>
            <a:endParaRPr lang="en-US" sz="1568" dirty="0">
              <a:solidFill>
                <a:schemeClr val="tx1"/>
              </a:solidFill>
              <a:cs typeface="Segoe UI" pitchFamily="34" charset="0"/>
            </a:endParaRPr>
          </a:p>
        </p:txBody>
      </p:sp>
      <p:sp>
        <p:nvSpPr>
          <p:cNvPr id="12" name="Rectangle: Rounded Corners 11">
            <a:extLst>
              <a:ext uri="{FF2B5EF4-FFF2-40B4-BE49-F238E27FC236}">
                <a16:creationId xmlns:a16="http://schemas.microsoft.com/office/drawing/2014/main" id="{4ED7771B-B2F4-479D-9BDD-370C36E1E057}"/>
              </a:ext>
            </a:extLst>
          </p:cNvPr>
          <p:cNvSpPr/>
          <p:nvPr/>
        </p:nvSpPr>
        <p:spPr bwMode="auto">
          <a:xfrm>
            <a:off x="6089330" y="5796202"/>
            <a:ext cx="2241062" cy="70446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Model Registry</a:t>
            </a:r>
          </a:p>
        </p:txBody>
      </p:sp>
      <p:sp>
        <p:nvSpPr>
          <p:cNvPr id="13" name="Rectangle: Rounded Corners 12">
            <a:extLst>
              <a:ext uri="{FF2B5EF4-FFF2-40B4-BE49-F238E27FC236}">
                <a16:creationId xmlns:a16="http://schemas.microsoft.com/office/drawing/2014/main" id="{DCC44E34-2502-4B94-A54F-757D6BEEC191}"/>
              </a:ext>
            </a:extLst>
          </p:cNvPr>
          <p:cNvSpPr/>
          <p:nvPr/>
        </p:nvSpPr>
        <p:spPr bwMode="auto">
          <a:xfrm>
            <a:off x="717452" y="4014036"/>
            <a:ext cx="2118217" cy="70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Remote Compute (Azure ML)</a:t>
            </a:r>
          </a:p>
        </p:txBody>
      </p:sp>
      <p:pic>
        <p:nvPicPr>
          <p:cNvPr id="16" name="Graphic 15">
            <a:extLst>
              <a:ext uri="{FF2B5EF4-FFF2-40B4-BE49-F238E27FC236}">
                <a16:creationId xmlns:a16="http://schemas.microsoft.com/office/drawing/2014/main" id="{EAA54459-7FBB-4757-8154-CFE587980D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828" y="1183370"/>
            <a:ext cx="466822" cy="466822"/>
          </a:xfrm>
          <a:prstGeom prst="rect">
            <a:avLst/>
          </a:prstGeom>
        </p:spPr>
      </p:pic>
      <p:grpSp>
        <p:nvGrpSpPr>
          <p:cNvPr id="17" name="Group 16">
            <a:extLst>
              <a:ext uri="{FF2B5EF4-FFF2-40B4-BE49-F238E27FC236}">
                <a16:creationId xmlns:a16="http://schemas.microsoft.com/office/drawing/2014/main" id="{FF3F5AE7-45A0-4E2E-A995-0732139616FD}"/>
              </a:ext>
            </a:extLst>
          </p:cNvPr>
          <p:cNvGrpSpPr/>
          <p:nvPr/>
        </p:nvGrpSpPr>
        <p:grpSpPr>
          <a:xfrm>
            <a:off x="3957847" y="735901"/>
            <a:ext cx="4965107" cy="3509045"/>
            <a:chOff x="7724853" y="807722"/>
            <a:chExt cx="2583242" cy="2583242"/>
          </a:xfrm>
        </p:grpSpPr>
        <p:pic>
          <p:nvPicPr>
            <p:cNvPr id="18" name="Graphic 17">
              <a:extLst>
                <a:ext uri="{FF2B5EF4-FFF2-40B4-BE49-F238E27FC236}">
                  <a16:creationId xmlns:a16="http://schemas.microsoft.com/office/drawing/2014/main" id="{BCF615F5-CBD4-48CC-92A8-471AFA677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4853" y="807722"/>
              <a:ext cx="2583242" cy="2583242"/>
            </a:xfrm>
            <a:prstGeom prst="rect">
              <a:avLst/>
            </a:prstGeom>
          </p:spPr>
        </p:pic>
        <p:sp>
          <p:nvSpPr>
            <p:cNvPr id="19" name="TextBox 18">
              <a:extLst>
                <a:ext uri="{FF2B5EF4-FFF2-40B4-BE49-F238E27FC236}">
                  <a16:creationId xmlns:a16="http://schemas.microsoft.com/office/drawing/2014/main" id="{969571E8-01CD-46DE-A05D-04D19CCA4024}"/>
                </a:ext>
              </a:extLst>
            </p:cNvPr>
            <p:cNvSpPr txBox="1"/>
            <p:nvPr/>
          </p:nvSpPr>
          <p:spPr>
            <a:xfrm>
              <a:off x="8431008" y="1835200"/>
              <a:ext cx="1253801" cy="222138"/>
            </a:xfrm>
            <a:prstGeom prst="rect">
              <a:avLst/>
            </a:prstGeom>
            <a:noFill/>
          </p:spPr>
          <p:txBody>
            <a:bodyPr wrap="square" lIns="0" tIns="0" rIns="0" bIns="0" rtlCol="0" anchor="ctr">
              <a:spAutoFit/>
            </a:bodyPr>
            <a:lstStyle/>
            <a:p>
              <a:pPr algn="ctr"/>
              <a:r>
                <a:rPr lang="en-US" sz="1961" dirty="0">
                  <a:solidFill>
                    <a:schemeClr val="bg1"/>
                  </a:solidFill>
                </a:rPr>
                <a:t>Spark Pool</a:t>
              </a:r>
            </a:p>
          </p:txBody>
        </p:sp>
      </p:grpSp>
      <p:cxnSp>
        <p:nvCxnSpPr>
          <p:cNvPr id="20" name="Straight Arrow Connector 19">
            <a:extLst>
              <a:ext uri="{FF2B5EF4-FFF2-40B4-BE49-F238E27FC236}">
                <a16:creationId xmlns:a16="http://schemas.microsoft.com/office/drawing/2014/main" id="{CC5DC99B-4678-47E7-840C-1733EDB44A92}"/>
              </a:ext>
            </a:extLst>
          </p:cNvPr>
          <p:cNvCxnSpPr>
            <a:cxnSpLocks/>
            <a:stCxn id="31" idx="2"/>
            <a:endCxn id="13" idx="0"/>
          </p:cNvCxnSpPr>
          <p:nvPr/>
        </p:nvCxnSpPr>
        <p:spPr>
          <a:xfrm flipH="1">
            <a:off x="1776561" y="3029274"/>
            <a:ext cx="1275760" cy="98476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C8689B1-FB66-499D-8AD8-33FAA29C3D72}"/>
              </a:ext>
            </a:extLst>
          </p:cNvPr>
          <p:cNvPicPr>
            <a:picLocks noChangeAspect="1"/>
          </p:cNvPicPr>
          <p:nvPr/>
        </p:nvPicPr>
        <p:blipFill>
          <a:blip r:embed="rId7">
            <a:duotone>
              <a:prstClr val="black"/>
              <a:schemeClr val="accent1">
                <a:tint val="45000"/>
                <a:satMod val="400000"/>
              </a:schemeClr>
            </a:duotone>
          </a:blip>
          <a:stretch>
            <a:fillRect/>
          </a:stretch>
        </p:blipFill>
        <p:spPr>
          <a:xfrm>
            <a:off x="991936" y="1761657"/>
            <a:ext cx="622113" cy="622113"/>
          </a:xfrm>
          <a:prstGeom prst="rect">
            <a:avLst/>
          </a:prstGeom>
        </p:spPr>
      </p:pic>
      <p:cxnSp>
        <p:nvCxnSpPr>
          <p:cNvPr id="25" name="Straight Arrow Connector 24">
            <a:extLst>
              <a:ext uri="{FF2B5EF4-FFF2-40B4-BE49-F238E27FC236}">
                <a16:creationId xmlns:a16="http://schemas.microsoft.com/office/drawing/2014/main" id="{97FC70A4-AA21-44FE-8839-B9C27481DB68}"/>
              </a:ext>
            </a:extLst>
          </p:cNvPr>
          <p:cNvCxnSpPr>
            <a:cxnSpLocks/>
            <a:stCxn id="31" idx="3"/>
            <a:endCxn id="33" idx="1"/>
          </p:cNvCxnSpPr>
          <p:nvPr/>
        </p:nvCxnSpPr>
        <p:spPr>
          <a:xfrm>
            <a:off x="4405897" y="2617234"/>
            <a:ext cx="1261695" cy="23424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21757E93-3453-40A2-896E-3BBACD4E20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828" y="6062287"/>
            <a:ext cx="433603" cy="466888"/>
          </a:xfrm>
          <a:prstGeom prst="rect">
            <a:avLst/>
          </a:prstGeom>
        </p:spPr>
      </p:pic>
      <p:sp>
        <p:nvSpPr>
          <p:cNvPr id="31" name="Rectangle: Rounded Corners 30">
            <a:extLst>
              <a:ext uri="{FF2B5EF4-FFF2-40B4-BE49-F238E27FC236}">
                <a16:creationId xmlns:a16="http://schemas.microsoft.com/office/drawing/2014/main" id="{1E6FE188-8411-4960-8044-8BD254B33012}"/>
              </a:ext>
            </a:extLst>
          </p:cNvPr>
          <p:cNvSpPr/>
          <p:nvPr/>
        </p:nvSpPr>
        <p:spPr bwMode="auto">
          <a:xfrm>
            <a:off x="1698746" y="2205194"/>
            <a:ext cx="2707151" cy="82407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961" dirty="0" err="1">
                <a:gradFill>
                  <a:gsLst>
                    <a:gs pos="0">
                      <a:srgbClr val="FFFFFF"/>
                    </a:gs>
                    <a:gs pos="100000">
                      <a:srgbClr val="FFFFFF"/>
                    </a:gs>
                  </a:gsLst>
                  <a:lin ang="5400000" scaled="0"/>
                </a:gradFill>
                <a:ea typeface="Segoe UI" pitchFamily="34" charset="0"/>
                <a:cs typeface="Segoe UI" pitchFamily="34" charset="0"/>
              </a:rPr>
              <a:t>AutoML</a:t>
            </a:r>
            <a:r>
              <a:rPr lang="en-US" sz="1961" dirty="0">
                <a:gradFill>
                  <a:gsLst>
                    <a:gs pos="0">
                      <a:srgbClr val="FFFFFF"/>
                    </a:gs>
                    <a:gs pos="100000">
                      <a:srgbClr val="FFFFFF"/>
                    </a:gs>
                  </a:gsLst>
                  <a:lin ang="5400000" scaled="0"/>
                </a:gradFill>
                <a:ea typeface="Segoe UI" pitchFamily="34" charset="0"/>
                <a:cs typeface="Segoe UI" pitchFamily="34" charset="0"/>
              </a:rPr>
              <a:t> Integration</a:t>
            </a:r>
          </a:p>
        </p:txBody>
      </p:sp>
      <p:sp>
        <p:nvSpPr>
          <p:cNvPr id="33" name="Rectangle: Rounded Corners 32">
            <a:extLst>
              <a:ext uri="{FF2B5EF4-FFF2-40B4-BE49-F238E27FC236}">
                <a16:creationId xmlns:a16="http://schemas.microsoft.com/office/drawing/2014/main" id="{B648BC5B-3A62-4169-973B-26648BBDA4C2}"/>
              </a:ext>
            </a:extLst>
          </p:cNvPr>
          <p:cNvSpPr/>
          <p:nvPr/>
        </p:nvSpPr>
        <p:spPr bwMode="auto">
          <a:xfrm>
            <a:off x="5667592" y="2436682"/>
            <a:ext cx="1610102" cy="829595"/>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Local compute</a:t>
            </a:r>
          </a:p>
          <a:p>
            <a:pPr algn="ctr" defTabSz="914102" fontAlgn="base">
              <a:spcBef>
                <a:spcPct val="0"/>
              </a:spcBef>
              <a:spcAft>
                <a:spcPct val="0"/>
              </a:spcAft>
            </a:pPr>
            <a:r>
              <a:rPr lang="en-US" sz="1568" dirty="0">
                <a:solidFill>
                  <a:schemeClr val="tx1"/>
                </a:solidFill>
                <a:cs typeface="Segoe UI" pitchFamily="34" charset="0"/>
              </a:rPr>
              <a:t>(Spark node)</a:t>
            </a:r>
          </a:p>
        </p:txBody>
      </p:sp>
      <p:sp>
        <p:nvSpPr>
          <p:cNvPr id="37" name="Rectangle: Rounded Corners 36">
            <a:extLst>
              <a:ext uri="{FF2B5EF4-FFF2-40B4-BE49-F238E27FC236}">
                <a16:creationId xmlns:a16="http://schemas.microsoft.com/office/drawing/2014/main" id="{E62161BC-A5FD-4A73-8E05-08D939B00FD0}"/>
              </a:ext>
            </a:extLst>
          </p:cNvPr>
          <p:cNvSpPr/>
          <p:nvPr/>
        </p:nvSpPr>
        <p:spPr bwMode="auto">
          <a:xfrm>
            <a:off x="6089330" y="4905119"/>
            <a:ext cx="2241062" cy="70446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Datasets</a:t>
            </a:r>
          </a:p>
        </p:txBody>
      </p:sp>
      <p:pic>
        <p:nvPicPr>
          <p:cNvPr id="43" name="Picture 42">
            <a:extLst>
              <a:ext uri="{FF2B5EF4-FFF2-40B4-BE49-F238E27FC236}">
                <a16:creationId xmlns:a16="http://schemas.microsoft.com/office/drawing/2014/main" id="{D6D29ADE-E508-4247-9F48-7EAFC0D6C842}"/>
              </a:ext>
            </a:extLst>
          </p:cNvPr>
          <p:cNvPicPr>
            <a:picLocks noChangeAspect="1"/>
          </p:cNvPicPr>
          <p:nvPr/>
        </p:nvPicPr>
        <p:blipFill>
          <a:blip r:embed="rId10"/>
          <a:stretch>
            <a:fillRect/>
          </a:stretch>
        </p:blipFill>
        <p:spPr>
          <a:xfrm>
            <a:off x="3027796" y="4014037"/>
            <a:ext cx="2456739" cy="2029142"/>
          </a:xfrm>
          <a:prstGeom prst="rect">
            <a:avLst/>
          </a:prstGeom>
        </p:spPr>
      </p:pic>
      <p:cxnSp>
        <p:nvCxnSpPr>
          <p:cNvPr id="40" name="Straight Arrow Connector 39">
            <a:extLst>
              <a:ext uri="{FF2B5EF4-FFF2-40B4-BE49-F238E27FC236}">
                <a16:creationId xmlns:a16="http://schemas.microsoft.com/office/drawing/2014/main" id="{A6C6F166-88A6-4836-81F9-55AA3AB06310}"/>
              </a:ext>
            </a:extLst>
          </p:cNvPr>
          <p:cNvCxnSpPr>
            <a:cxnSpLocks/>
            <a:stCxn id="31" idx="2"/>
            <a:endCxn id="12" idx="1"/>
          </p:cNvCxnSpPr>
          <p:nvPr/>
        </p:nvCxnSpPr>
        <p:spPr>
          <a:xfrm>
            <a:off x="3052321" y="3029274"/>
            <a:ext cx="3037009" cy="311916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02D5E53-26C3-4B49-B41F-F7DF8C310D1C}"/>
              </a:ext>
            </a:extLst>
          </p:cNvPr>
          <p:cNvPicPr>
            <a:picLocks noChangeAspect="1"/>
          </p:cNvPicPr>
          <p:nvPr/>
        </p:nvPicPr>
        <p:blipFill>
          <a:blip r:embed="rId11"/>
          <a:stretch>
            <a:fillRect/>
          </a:stretch>
        </p:blipFill>
        <p:spPr>
          <a:xfrm>
            <a:off x="7602342" y="1869990"/>
            <a:ext cx="3843813" cy="1548335"/>
          </a:xfrm>
          <a:prstGeom prst="rect">
            <a:avLst/>
          </a:prstGeom>
        </p:spPr>
      </p:pic>
      <p:cxnSp>
        <p:nvCxnSpPr>
          <p:cNvPr id="41" name="Straight Arrow Connector 40">
            <a:extLst>
              <a:ext uri="{FF2B5EF4-FFF2-40B4-BE49-F238E27FC236}">
                <a16:creationId xmlns:a16="http://schemas.microsoft.com/office/drawing/2014/main" id="{E19F32D2-F1A0-437D-ABC1-50DE397F2855}"/>
              </a:ext>
            </a:extLst>
          </p:cNvPr>
          <p:cNvCxnSpPr>
            <a:cxnSpLocks/>
            <a:stCxn id="31" idx="2"/>
            <a:endCxn id="37" idx="1"/>
          </p:cNvCxnSpPr>
          <p:nvPr/>
        </p:nvCxnSpPr>
        <p:spPr>
          <a:xfrm>
            <a:off x="3052321" y="3029274"/>
            <a:ext cx="3037009" cy="222807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E7688E-560D-400C-B22B-37FE4CDFDE1A}"/>
              </a:ext>
            </a:extLst>
          </p:cNvPr>
          <p:cNvCxnSpPr>
            <a:cxnSpLocks/>
            <a:stCxn id="31" idx="2"/>
            <a:endCxn id="10" idx="1"/>
          </p:cNvCxnSpPr>
          <p:nvPr/>
        </p:nvCxnSpPr>
        <p:spPr>
          <a:xfrm>
            <a:off x="3052321" y="3029274"/>
            <a:ext cx="3048374" cy="133699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85B4BE8F-2E41-4994-B3DF-4411BB56BB75}"/>
              </a:ext>
            </a:extLst>
          </p:cNvPr>
          <p:cNvPicPr>
            <a:picLocks noChangeAspect="1"/>
          </p:cNvPicPr>
          <p:nvPr/>
        </p:nvPicPr>
        <p:blipFill>
          <a:blip r:embed="rId12"/>
          <a:stretch>
            <a:fillRect/>
          </a:stretch>
        </p:blipFill>
        <p:spPr>
          <a:xfrm>
            <a:off x="8670098" y="4115772"/>
            <a:ext cx="2663561" cy="1430026"/>
          </a:xfrm>
          <a:prstGeom prst="rect">
            <a:avLst/>
          </a:prstGeom>
        </p:spPr>
      </p:pic>
      <p:pic>
        <p:nvPicPr>
          <p:cNvPr id="38" name="Picture 37">
            <a:extLst>
              <a:ext uri="{FF2B5EF4-FFF2-40B4-BE49-F238E27FC236}">
                <a16:creationId xmlns:a16="http://schemas.microsoft.com/office/drawing/2014/main" id="{2A7EA696-008D-496C-94BF-2D0787614FBA}"/>
              </a:ext>
            </a:extLst>
          </p:cNvPr>
          <p:cNvPicPr>
            <a:picLocks noChangeAspect="1"/>
          </p:cNvPicPr>
          <p:nvPr/>
        </p:nvPicPr>
        <p:blipFill>
          <a:blip r:embed="rId13"/>
          <a:stretch>
            <a:fillRect/>
          </a:stretch>
        </p:blipFill>
        <p:spPr>
          <a:xfrm>
            <a:off x="8659064" y="5810640"/>
            <a:ext cx="2663561" cy="712289"/>
          </a:xfrm>
          <a:prstGeom prst="rect">
            <a:avLst/>
          </a:prstGeom>
        </p:spPr>
      </p:pic>
      <p:sp>
        <p:nvSpPr>
          <p:cNvPr id="46" name="Rectangle 45">
            <a:extLst>
              <a:ext uri="{FF2B5EF4-FFF2-40B4-BE49-F238E27FC236}">
                <a16:creationId xmlns:a16="http://schemas.microsoft.com/office/drawing/2014/main" id="{0DB60510-F6B7-4613-A720-38DD1E963E9B}"/>
              </a:ext>
            </a:extLst>
          </p:cNvPr>
          <p:cNvSpPr/>
          <p:nvPr/>
        </p:nvSpPr>
        <p:spPr bwMode="auto">
          <a:xfrm>
            <a:off x="7739446" y="3138641"/>
            <a:ext cx="3641727" cy="3847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1CB1108A-FCFE-4C90-8140-A6896482CA3D}"/>
              </a:ext>
            </a:extLst>
          </p:cNvPr>
          <p:cNvSpPr/>
          <p:nvPr/>
        </p:nvSpPr>
        <p:spPr bwMode="auto">
          <a:xfrm>
            <a:off x="3929640" y="5552993"/>
            <a:ext cx="1494041" cy="8890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1599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0"/>
                                        </p:tgtEl>
                                        <p:attrNameLst>
                                          <p:attrName>style.color</p:attrName>
                                        </p:attrNameLst>
                                      </p:cBhvr>
                                      <p:to>
                                        <a:schemeClr val="bg1"/>
                                      </p:to>
                                    </p:animClr>
                                    <p:animClr clrSpc="rgb" dir="cw">
                                      <p:cBhvr>
                                        <p:cTn id="7" dur="250" autoRev="1" fill="remove"/>
                                        <p:tgtEl>
                                          <p:spTgt spid="10"/>
                                        </p:tgtEl>
                                        <p:attrNameLst>
                                          <p:attrName>fillcolor</p:attrName>
                                        </p:attrNameLst>
                                      </p:cBhvr>
                                      <p:to>
                                        <a:schemeClr val="bg1"/>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3"/>
                                        </p:tgtEl>
                                        <p:attrNameLst>
                                          <p:attrName>style.color</p:attrName>
                                        </p:attrNameLst>
                                      </p:cBhvr>
                                      <p:to>
                                        <a:schemeClr val="bg1"/>
                                      </p:to>
                                    </p:animClr>
                                    <p:animClr clrSpc="rgb" dir="cw">
                                      <p:cBhvr>
                                        <p:cTn id="12" dur="250" autoRev="1" fill="remove"/>
                                        <p:tgtEl>
                                          <p:spTgt spid="13"/>
                                        </p:tgtEl>
                                        <p:attrNameLst>
                                          <p:attrName>fillcolor</p:attrName>
                                        </p:attrNameLst>
                                      </p:cBhvr>
                                      <p:to>
                                        <a:schemeClr val="bg1"/>
                                      </p:to>
                                    </p:animClr>
                                    <p:set>
                                      <p:cBhvr>
                                        <p:cTn id="13" dur="250" autoRev="1" fill="remove"/>
                                        <p:tgtEl>
                                          <p:spTgt spid="13"/>
                                        </p:tgtEl>
                                        <p:attrNameLst>
                                          <p:attrName>fill.type</p:attrName>
                                        </p:attrNameLst>
                                      </p:cBhvr>
                                      <p:to>
                                        <p:strVal val="solid"/>
                                      </p:to>
                                    </p:set>
                                    <p:set>
                                      <p:cBhvr>
                                        <p:cTn id="14" dur="250" autoRev="1" fill="remove"/>
                                        <p:tgtEl>
                                          <p:spTgt spid="13"/>
                                        </p:tgtEl>
                                        <p:attrNameLst>
                                          <p:attrName>fill.on</p:attrName>
                                        </p:attrNameLst>
                                      </p:cBhvr>
                                      <p:to>
                                        <p:strVal val="true"/>
                                      </p:to>
                                    </p:set>
                                  </p:childTnLst>
                                </p:cTn>
                              </p:par>
                              <p:par>
                                <p:cTn id="15" presetID="27" presetClass="emph" presetSubtype="0" fill="remove" nodeType="withEffect">
                                  <p:stCondLst>
                                    <p:cond delay="0"/>
                                  </p:stCondLst>
                                  <p:childTnLst>
                                    <p:animClr clrSpc="rgb" dir="cw">
                                      <p:cBhvr override="childStyle">
                                        <p:cTn id="16" dur="250" autoRev="1" fill="remove"/>
                                        <p:tgtEl>
                                          <p:spTgt spid="20"/>
                                        </p:tgtEl>
                                        <p:attrNameLst>
                                          <p:attrName>style.color</p:attrName>
                                        </p:attrNameLst>
                                      </p:cBhvr>
                                      <p:to>
                                        <a:schemeClr val="bg1"/>
                                      </p:to>
                                    </p:animClr>
                                    <p:animClr clrSpc="rgb" dir="cw">
                                      <p:cBhvr>
                                        <p:cTn id="17" dur="250" autoRev="1" fill="remove"/>
                                        <p:tgtEl>
                                          <p:spTgt spid="20"/>
                                        </p:tgtEl>
                                        <p:attrNameLst>
                                          <p:attrName>fillcolor</p:attrName>
                                        </p:attrNameLst>
                                      </p:cBhvr>
                                      <p:to>
                                        <a:schemeClr val="bg1"/>
                                      </p:to>
                                    </p:animClr>
                                    <p:set>
                                      <p:cBhvr>
                                        <p:cTn id="18" dur="250" autoRev="1" fill="remove"/>
                                        <p:tgtEl>
                                          <p:spTgt spid="20"/>
                                        </p:tgtEl>
                                        <p:attrNameLst>
                                          <p:attrName>fill.type</p:attrName>
                                        </p:attrNameLst>
                                      </p:cBhvr>
                                      <p:to>
                                        <p:strVal val="solid"/>
                                      </p:to>
                                    </p:set>
                                    <p:set>
                                      <p:cBhvr>
                                        <p:cTn id="19" dur="250" autoRev="1" fill="remove"/>
                                        <p:tgtEl>
                                          <p:spTgt spid="20"/>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37"/>
                                        </p:tgtEl>
                                        <p:attrNameLst>
                                          <p:attrName>style.color</p:attrName>
                                        </p:attrNameLst>
                                      </p:cBhvr>
                                      <p:to>
                                        <a:schemeClr val="bg1"/>
                                      </p:to>
                                    </p:animClr>
                                    <p:animClr clrSpc="rgb" dir="cw">
                                      <p:cBhvr>
                                        <p:cTn id="22" dur="250" autoRev="1" fill="remove"/>
                                        <p:tgtEl>
                                          <p:spTgt spid="37"/>
                                        </p:tgtEl>
                                        <p:attrNameLst>
                                          <p:attrName>fillcolor</p:attrName>
                                        </p:attrNameLst>
                                      </p:cBhvr>
                                      <p:to>
                                        <a:schemeClr val="bg1"/>
                                      </p:to>
                                    </p:animClr>
                                    <p:set>
                                      <p:cBhvr>
                                        <p:cTn id="23" dur="250" autoRev="1" fill="remove"/>
                                        <p:tgtEl>
                                          <p:spTgt spid="37"/>
                                        </p:tgtEl>
                                        <p:attrNameLst>
                                          <p:attrName>fill.type</p:attrName>
                                        </p:attrNameLst>
                                      </p:cBhvr>
                                      <p:to>
                                        <p:strVal val="solid"/>
                                      </p:to>
                                    </p:set>
                                    <p:set>
                                      <p:cBhvr>
                                        <p:cTn id="24" dur="250" autoRev="1" fill="remove"/>
                                        <p:tgtEl>
                                          <p:spTgt spid="37"/>
                                        </p:tgtEl>
                                        <p:attrNameLst>
                                          <p:attrName>fill.on</p:attrName>
                                        </p:attrNameLst>
                                      </p:cBhvr>
                                      <p:to>
                                        <p:strVal val="true"/>
                                      </p:to>
                                    </p:set>
                                  </p:childTnLst>
                                </p:cTn>
                              </p:par>
                              <p:par>
                                <p:cTn id="25" presetID="27" presetClass="emph" presetSubtype="0" fill="remove" nodeType="withEffect">
                                  <p:stCondLst>
                                    <p:cond delay="0"/>
                                  </p:stCondLst>
                                  <p:childTnLst>
                                    <p:animClr clrSpc="rgb" dir="cw">
                                      <p:cBhvr override="childStyle">
                                        <p:cTn id="26" dur="250" autoRev="1" fill="remove"/>
                                        <p:tgtEl>
                                          <p:spTgt spid="40"/>
                                        </p:tgtEl>
                                        <p:attrNameLst>
                                          <p:attrName>style.color</p:attrName>
                                        </p:attrNameLst>
                                      </p:cBhvr>
                                      <p:to>
                                        <a:schemeClr val="bg1"/>
                                      </p:to>
                                    </p:animClr>
                                    <p:animClr clrSpc="rgb" dir="cw">
                                      <p:cBhvr>
                                        <p:cTn id="27" dur="250" autoRev="1" fill="remove"/>
                                        <p:tgtEl>
                                          <p:spTgt spid="40"/>
                                        </p:tgtEl>
                                        <p:attrNameLst>
                                          <p:attrName>fillcolor</p:attrName>
                                        </p:attrNameLst>
                                      </p:cBhvr>
                                      <p:to>
                                        <a:schemeClr val="bg1"/>
                                      </p:to>
                                    </p:animClr>
                                    <p:set>
                                      <p:cBhvr>
                                        <p:cTn id="28" dur="250" autoRev="1" fill="remove"/>
                                        <p:tgtEl>
                                          <p:spTgt spid="40"/>
                                        </p:tgtEl>
                                        <p:attrNameLst>
                                          <p:attrName>fill.type</p:attrName>
                                        </p:attrNameLst>
                                      </p:cBhvr>
                                      <p:to>
                                        <p:strVal val="solid"/>
                                      </p:to>
                                    </p:set>
                                    <p:set>
                                      <p:cBhvr>
                                        <p:cTn id="29" dur="250" autoRev="1" fill="remove"/>
                                        <p:tgtEl>
                                          <p:spTgt spid="40"/>
                                        </p:tgtEl>
                                        <p:attrNameLst>
                                          <p:attrName>fill.on</p:attrName>
                                        </p:attrNameLst>
                                      </p:cBhvr>
                                      <p:to>
                                        <p:strVal val="true"/>
                                      </p:to>
                                    </p:set>
                                  </p:childTnLst>
                                </p:cTn>
                              </p:par>
                              <p:par>
                                <p:cTn id="30" presetID="27" presetClass="emph" presetSubtype="0" fill="remove" nodeType="withEffect">
                                  <p:stCondLst>
                                    <p:cond delay="0"/>
                                  </p:stCondLst>
                                  <p:childTnLst>
                                    <p:animClr clrSpc="rgb" dir="cw">
                                      <p:cBhvr override="childStyle">
                                        <p:cTn id="31" dur="250" autoRev="1" fill="remove"/>
                                        <p:tgtEl>
                                          <p:spTgt spid="41"/>
                                        </p:tgtEl>
                                        <p:attrNameLst>
                                          <p:attrName>style.color</p:attrName>
                                        </p:attrNameLst>
                                      </p:cBhvr>
                                      <p:to>
                                        <a:schemeClr val="bg1"/>
                                      </p:to>
                                    </p:animClr>
                                    <p:animClr clrSpc="rgb" dir="cw">
                                      <p:cBhvr>
                                        <p:cTn id="32" dur="250" autoRev="1" fill="remove"/>
                                        <p:tgtEl>
                                          <p:spTgt spid="41"/>
                                        </p:tgtEl>
                                        <p:attrNameLst>
                                          <p:attrName>fillcolor</p:attrName>
                                        </p:attrNameLst>
                                      </p:cBhvr>
                                      <p:to>
                                        <a:schemeClr val="bg1"/>
                                      </p:to>
                                    </p:animClr>
                                    <p:set>
                                      <p:cBhvr>
                                        <p:cTn id="33" dur="250" autoRev="1" fill="remove"/>
                                        <p:tgtEl>
                                          <p:spTgt spid="41"/>
                                        </p:tgtEl>
                                        <p:attrNameLst>
                                          <p:attrName>fill.type</p:attrName>
                                        </p:attrNameLst>
                                      </p:cBhvr>
                                      <p:to>
                                        <p:strVal val="solid"/>
                                      </p:to>
                                    </p:set>
                                    <p:set>
                                      <p:cBhvr>
                                        <p:cTn id="34" dur="250" autoRev="1" fill="remove"/>
                                        <p:tgtEl>
                                          <p:spTgt spid="41"/>
                                        </p:tgtEl>
                                        <p:attrNameLst>
                                          <p:attrName>fill.on</p:attrName>
                                        </p:attrNameLst>
                                      </p:cBhvr>
                                      <p:to>
                                        <p:strVal val="true"/>
                                      </p:to>
                                    </p:set>
                                  </p:childTnLst>
                                </p:cTn>
                              </p:par>
                              <p:par>
                                <p:cTn id="35" presetID="27" presetClass="emph" presetSubtype="0" fill="remove" nodeType="withEffect">
                                  <p:stCondLst>
                                    <p:cond delay="0"/>
                                  </p:stCondLst>
                                  <p:childTnLst>
                                    <p:animClr clrSpc="rgb" dir="cw">
                                      <p:cBhvr override="childStyle">
                                        <p:cTn id="36" dur="250" autoRev="1" fill="remove"/>
                                        <p:tgtEl>
                                          <p:spTgt spid="42"/>
                                        </p:tgtEl>
                                        <p:attrNameLst>
                                          <p:attrName>style.color</p:attrName>
                                        </p:attrNameLst>
                                      </p:cBhvr>
                                      <p:to>
                                        <a:schemeClr val="bg1"/>
                                      </p:to>
                                    </p:animClr>
                                    <p:animClr clrSpc="rgb" dir="cw">
                                      <p:cBhvr>
                                        <p:cTn id="37" dur="250" autoRev="1" fill="remove"/>
                                        <p:tgtEl>
                                          <p:spTgt spid="42"/>
                                        </p:tgtEl>
                                        <p:attrNameLst>
                                          <p:attrName>fillcolor</p:attrName>
                                        </p:attrNameLst>
                                      </p:cBhvr>
                                      <p:to>
                                        <a:schemeClr val="bg1"/>
                                      </p:to>
                                    </p:animClr>
                                    <p:set>
                                      <p:cBhvr>
                                        <p:cTn id="38" dur="250" autoRev="1" fill="remove"/>
                                        <p:tgtEl>
                                          <p:spTgt spid="42"/>
                                        </p:tgtEl>
                                        <p:attrNameLst>
                                          <p:attrName>fill.type</p:attrName>
                                        </p:attrNameLst>
                                      </p:cBhvr>
                                      <p:to>
                                        <p:strVal val="solid"/>
                                      </p:to>
                                    </p:set>
                                    <p:set>
                                      <p:cBhvr>
                                        <p:cTn id="39" dur="250" autoRev="1" fill="remove"/>
                                        <p:tgtEl>
                                          <p:spTgt spid="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166613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1</a:t>
            </a:r>
            <a:r>
              <a:rPr lang="en-US" sz="1961" b="1" dirty="0">
                <a:solidFill>
                  <a:srgbClr val="8661C5"/>
                </a:solidFill>
              </a:rPr>
              <a:t>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3" name="Title 2"/>
          <p:cNvSpPr>
            <a:spLocks noGrp="1"/>
          </p:cNvSpPr>
          <p:nvPr>
            <p:ph type="title"/>
          </p:nvPr>
        </p:nvSpPr>
        <p:spPr>
          <a:xfrm>
            <a:off x="4821699" y="793244"/>
            <a:ext cx="3490781" cy="553920"/>
          </a:xfrm>
        </p:spPr>
        <p:txBody>
          <a:bodyPr/>
          <a:lstStyle/>
          <a:p>
            <a:r>
              <a:rPr lang="en-US"/>
              <a:t>Agenda</a:t>
            </a: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3242363"/>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Notebooks</a:t>
            </a:r>
          </a:p>
          <a:p>
            <a:pPr marL="281677" lvl="1" indent="0" defTabSz="932563">
              <a:buNone/>
              <a:defRPr/>
            </a:pPr>
            <a:r>
              <a:rPr lang="en-US" sz="1765" dirty="0">
                <a:solidFill>
                  <a:srgbClr val="1A1A1A"/>
                </a:solidFill>
              </a:rPr>
              <a:t>Understand the notebook paradigm and how to use them in Synapse.</a:t>
            </a:r>
          </a:p>
          <a:p>
            <a:pPr marL="0" indent="0" defTabSz="932563">
              <a:buNone/>
              <a:defRPr/>
            </a:pPr>
            <a:endParaRPr lang="en-US" sz="1961" dirty="0">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04966" y="4818592"/>
            <a:ext cx="6536776"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3</a:t>
            </a:r>
            <a:r>
              <a:rPr lang="en-US" sz="1961" b="1" dirty="0">
                <a:solidFill>
                  <a:srgbClr val="8661C5"/>
                </a:solidFill>
              </a:rPr>
              <a:t>  Machine Learning with Synapse and Azure ML</a:t>
            </a:r>
          </a:p>
          <a:p>
            <a:pPr marL="281677" lvl="1" indent="0" defTabSz="932563">
              <a:buNone/>
              <a:defRPr/>
            </a:pPr>
            <a:r>
              <a:rPr lang="en-US" sz="1765" dirty="0">
                <a:solidFill>
                  <a:srgbClr val="1A1A1A"/>
                </a:solidFill>
              </a:rPr>
              <a:t>How to train and deploy models with Synapse and Azure Machine Learning.</a:t>
            </a:r>
          </a:p>
          <a:p>
            <a:pPr marL="0" indent="0" defTabSz="932563">
              <a:buNone/>
              <a:defRPr/>
            </a:pPr>
            <a:endParaRPr lang="en-US" sz="1961" dirty="0">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41</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Carey Payette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security</a:t>
            </a:r>
          </a:p>
          <a:p>
            <a:pPr marL="281677" lvl="1" indent="0">
              <a:buNone/>
            </a:pPr>
            <a:r>
              <a:rPr lang="en-US" sz="1765" dirty="0">
                <a:solidFill>
                  <a:schemeClr val="tx1"/>
                </a:solidFill>
              </a:rPr>
              <a:t>Synapse Managed Virtual Network and Managed private endpoints</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630833" y="1113237"/>
            <a:ext cx="4894764" cy="3287176"/>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697796" y="1302431"/>
            <a:ext cx="2711063" cy="1719840"/>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Security + networking</a:t>
            </a:r>
            <a:r>
              <a:rPr lang="en-US" sz="1765" dirty="0">
                <a:solidFill>
                  <a:srgbClr val="171717"/>
                </a:solidFill>
                <a:latin typeface="Segoe UI" panose="020B0502040204020203" pitchFamily="34" charset="0"/>
              </a:rPr>
              <a:t> and check </a:t>
            </a:r>
            <a:r>
              <a:rPr lang="en-US" sz="1765" b="1" dirty="0">
                <a:solidFill>
                  <a:srgbClr val="171717"/>
                </a:solidFill>
                <a:latin typeface="Segoe UI" panose="020B0502040204020203" pitchFamily="34" charset="0"/>
              </a:rPr>
              <a:t>Allow connections from all IP addresses</a:t>
            </a:r>
            <a:r>
              <a:rPr lang="en-US" sz="1765" dirty="0">
                <a:solidFill>
                  <a:srgbClr val="171717"/>
                </a:solidFill>
                <a:latin typeface="Segoe UI" panose="020B0502040204020203" pitchFamily="34" charset="0"/>
              </a:rPr>
              <a:t> during workspace creation</a:t>
            </a:r>
            <a:endParaRPr lang="en-US" sz="1765" dirty="0"/>
          </a:p>
        </p:txBody>
      </p:sp>
      <p:sp>
        <p:nvSpPr>
          <p:cNvPr id="8" name="Rectangle 7">
            <a:extLst>
              <a:ext uri="{FF2B5EF4-FFF2-40B4-BE49-F238E27FC236}">
                <a16:creationId xmlns:a16="http://schemas.microsoft.com/office/drawing/2014/main" id="{DCA81CC5-EB96-4C02-A9B7-B347FA4B06C6}"/>
              </a:ext>
            </a:extLst>
          </p:cNvPr>
          <p:cNvSpPr/>
          <p:nvPr/>
        </p:nvSpPr>
        <p:spPr>
          <a:xfrm>
            <a:off x="886684" y="3429000"/>
            <a:ext cx="2300201" cy="482763"/>
          </a:xfrm>
          <a:prstGeom prst="rect">
            <a:avLst/>
          </a:prstGeom>
        </p:spPr>
        <p:txBody>
          <a:bodyPr wrap="square">
            <a:spAutoFit/>
          </a:bodyPr>
          <a:lstStyle/>
          <a:p>
            <a:pPr algn="ctr"/>
            <a:r>
              <a:rPr lang="en-US" sz="1372" dirty="0">
                <a:solidFill>
                  <a:srgbClr val="171717"/>
                </a:solidFill>
                <a:latin typeface="Segoe UI" panose="020B0502040204020203" pitchFamily="34" charset="0"/>
              </a:rPr>
              <a:t>OR </a:t>
            </a:r>
          </a:p>
          <a:p>
            <a:pPr algn="ctr"/>
            <a:r>
              <a:rPr lang="en-US" sz="1176" dirty="0">
                <a:solidFill>
                  <a:srgbClr val="171717"/>
                </a:solidFill>
                <a:latin typeface="Segoe UI" panose="020B0502040204020203" pitchFamily="34" charset="0"/>
              </a:rPr>
              <a:t>(after the workspace is created)</a:t>
            </a:r>
            <a:endParaRPr lang="en-US" sz="1176" dirty="0"/>
          </a:p>
        </p:txBody>
      </p:sp>
      <p:sp>
        <p:nvSpPr>
          <p:cNvPr id="9" name="Rectangle 8">
            <a:extLst>
              <a:ext uri="{FF2B5EF4-FFF2-40B4-BE49-F238E27FC236}">
                <a16:creationId xmlns:a16="http://schemas.microsoft.com/office/drawing/2014/main" id="{451DD53C-A96E-4327-BA3A-D62EC646BC2F}"/>
              </a:ext>
            </a:extLst>
          </p:cNvPr>
          <p:cNvSpPr/>
          <p:nvPr/>
        </p:nvSpPr>
        <p:spPr>
          <a:xfrm>
            <a:off x="886684" y="4695650"/>
            <a:ext cx="4088785" cy="1176733"/>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Firewalls</a:t>
            </a:r>
            <a:r>
              <a:rPr lang="en-US" sz="1765" dirty="0">
                <a:solidFill>
                  <a:srgbClr val="171717"/>
                </a:solidFill>
                <a:latin typeface="Segoe UI" panose="020B0502040204020203" pitchFamily="34" charset="0"/>
              </a:rPr>
              <a:t> under </a:t>
            </a:r>
            <a:r>
              <a:rPr lang="en-US" sz="1765" b="1" dirty="0">
                <a:solidFill>
                  <a:srgbClr val="171717"/>
                </a:solidFill>
                <a:latin typeface="Segoe UI" panose="020B0502040204020203" pitchFamily="34" charset="0"/>
              </a:rPr>
              <a:t>Security</a:t>
            </a:r>
            <a:r>
              <a:rPr lang="en-US" sz="1765" dirty="0">
                <a:solidFill>
                  <a:srgbClr val="171717"/>
                </a:solidFill>
                <a:latin typeface="Segoe UI" panose="020B0502040204020203" pitchFamily="34" charset="0"/>
              </a:rPr>
              <a:t> from Azure portal. To add a new IP firewall rule, give it a name, Start IP, and End IP. Select </a:t>
            </a:r>
            <a:r>
              <a:rPr lang="en-US" sz="1765" b="1" dirty="0">
                <a:solidFill>
                  <a:srgbClr val="171717"/>
                </a:solidFill>
                <a:latin typeface="Segoe UI" panose="020B0502040204020203" pitchFamily="34" charset="0"/>
              </a:rPr>
              <a:t>Save</a:t>
            </a:r>
            <a:r>
              <a:rPr lang="en-US" sz="1765" dirty="0">
                <a:solidFill>
                  <a:srgbClr val="171717"/>
                </a:solidFill>
                <a:latin typeface="Segoe UI" panose="020B0502040204020203" pitchFamily="34" charset="0"/>
              </a:rPr>
              <a:t> when done</a:t>
            </a:r>
            <a:endParaRPr lang="en-US" sz="1765"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190269" y="3802511"/>
            <a:ext cx="4894763" cy="2763032"/>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56048" y="4760135"/>
            <a:ext cx="4612271" cy="1912821"/>
          </a:xfrm>
          <a:prstGeom prst="rect">
            <a:avLst/>
          </a:prstGeom>
        </p:spPr>
      </p:pic>
      <p:sp>
        <p:nvSpPr>
          <p:cNvPr id="2" name="object 2"/>
          <p:cNvSpPr txBox="1">
            <a:spLocks noGrp="1"/>
          </p:cNvSpPr>
          <p:nvPr>
            <p:ph type="title"/>
          </p:nvPr>
        </p:nvSpPr>
        <p:spPr>
          <a:xfrm>
            <a:off x="588263" y="457621"/>
            <a:ext cx="11018520" cy="1099677"/>
          </a:xfrm>
          <a:prstGeom prst="rect">
            <a:avLst/>
          </a:prstGeom>
        </p:spPr>
        <p:txBody>
          <a:bodyPr vert="horz" wrap="square" lIns="0" tIns="13333"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18643" y="1934959"/>
            <a:ext cx="3959210" cy="2329327"/>
          </a:xfrm>
        </p:spPr>
        <p:txBody>
          <a:bodyPr/>
          <a:lstStyle/>
          <a:p>
            <a:r>
              <a:rPr lang="en-US" sz="1765" dirty="0"/>
              <a:t>1. Register the Network resource provider on the subscription</a:t>
            </a:r>
            <a:r>
              <a:rPr lang="en-US" sz="1765" i="1" dirty="0"/>
              <a:t>: </a:t>
            </a:r>
            <a:r>
              <a:rPr lang="en-US" sz="1568" b="1" dirty="0"/>
              <a:t>All services</a:t>
            </a:r>
            <a:r>
              <a:rPr lang="en-US" sz="1568" dirty="0"/>
              <a:t>: </a:t>
            </a:r>
            <a:r>
              <a:rPr lang="en-US" sz="1568" b="1" dirty="0"/>
              <a:t>subscription -&gt; </a:t>
            </a:r>
            <a:r>
              <a:rPr lang="en-US" sz="1568" dirty="0"/>
              <a:t>select </a:t>
            </a:r>
            <a:r>
              <a:rPr lang="en-US" sz="1568" b="1" dirty="0"/>
              <a:t>Subscriptions -&gt;select Resource providers -&gt; </a:t>
            </a:r>
            <a:r>
              <a:rPr lang="en-US" sz="1568" b="1" i="1" dirty="0" err="1"/>
              <a:t>Microsoft.Network</a:t>
            </a:r>
            <a:r>
              <a:rPr lang="en-US" sz="1568" b="1" i="1" dirty="0"/>
              <a:t> </a:t>
            </a:r>
            <a:r>
              <a:rPr lang="en-US" sz="1568" b="1" dirty="0"/>
              <a:t>-&gt; Register</a:t>
            </a:r>
          </a:p>
          <a:p>
            <a:r>
              <a:rPr lang="en-US" sz="1568" b="1" dirty="0"/>
              <a:t>(</a:t>
            </a:r>
            <a:r>
              <a:rPr lang="en-US" sz="1568" b="1" dirty="0" err="1"/>
              <a:t>powershell:</a:t>
            </a:r>
            <a:r>
              <a:rPr lang="en-US" sz="1568" dirty="0" err="1">
                <a:solidFill>
                  <a:srgbClr val="0101FD"/>
                </a:solidFill>
                <a:latin typeface="SFMono-Regular"/>
              </a:rPr>
              <a:t>Register-AzResourceProvider</a:t>
            </a:r>
            <a:r>
              <a:rPr lang="en-US" sz="1568" dirty="0">
                <a:solidFill>
                  <a:srgbClr val="007D9A"/>
                </a:solidFill>
                <a:latin typeface="SFMono-Regular"/>
              </a:rPr>
              <a:t> -</a:t>
            </a:r>
            <a:r>
              <a:rPr lang="en-US" sz="1568" dirty="0" err="1">
                <a:solidFill>
                  <a:srgbClr val="007D9A"/>
                </a:solidFill>
                <a:latin typeface="SFMono-Regular"/>
              </a:rPr>
              <a:t>ProviderNamespace</a:t>
            </a:r>
            <a:r>
              <a:rPr lang="en-US" sz="1568" dirty="0">
                <a:solidFill>
                  <a:srgbClr val="171717"/>
                </a:solidFill>
                <a:latin typeface="SFMono-Regular"/>
              </a:rPr>
              <a:t> </a:t>
            </a:r>
            <a:r>
              <a:rPr lang="en-US" sz="1568" dirty="0" err="1">
                <a:solidFill>
                  <a:srgbClr val="171717"/>
                </a:solidFill>
                <a:latin typeface="SFMono-Regular"/>
              </a:rPr>
              <a:t>Microsoft.Network</a:t>
            </a:r>
            <a:r>
              <a:rPr lang="en-US" sz="1568" dirty="0">
                <a:solidFill>
                  <a:srgbClr val="171717"/>
                </a:solidFill>
                <a:latin typeface="SFMono-Regular"/>
              </a:rPr>
              <a:t>)</a:t>
            </a:r>
            <a:endParaRPr lang="en-US" sz="1568" b="1" dirty="0">
              <a:gradFill>
                <a:gsLst>
                  <a:gs pos="1250">
                    <a:srgbClr val="1A1A1A"/>
                  </a:gs>
                  <a:gs pos="100000">
                    <a:srgbClr val="1A1A1A"/>
                  </a:gs>
                </a:gsLst>
                <a:lin ang="5400000" scaled="0"/>
              </a:gradFill>
            </a:endParaRPr>
          </a:p>
          <a:p>
            <a:endParaRPr lang="en-US" sz="1568"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04341" y="1785555"/>
            <a:ext cx="4268711" cy="2241062"/>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843021" y="2807208"/>
            <a:ext cx="4760717" cy="3747559"/>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18643" y="4264286"/>
            <a:ext cx="3959210" cy="1158629"/>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765" dirty="0"/>
              <a:t>2. Create a Synapse workspace and Enable Managed Virtual Network</a:t>
            </a:r>
            <a:endParaRPr lang="en-US" sz="1568" b="1" dirty="0">
              <a:gradFill>
                <a:gsLst>
                  <a:gs pos="1250">
                    <a:srgbClr val="1A1A1A"/>
                  </a:gs>
                  <a:gs pos="100000">
                    <a:srgbClr val="1A1A1A"/>
                  </a:gs>
                </a:gsLst>
                <a:lin ang="5400000" scaled="0"/>
              </a:gradFill>
            </a:endParaRPr>
          </a:p>
          <a:p>
            <a:r>
              <a:rPr lang="en-US" sz="1765" dirty="0"/>
              <a:t>3</a:t>
            </a:r>
            <a:r>
              <a:rPr lang="en-US" sz="1568" dirty="0"/>
              <a:t>. </a:t>
            </a:r>
            <a:r>
              <a:rPr lang="en-US" sz="1765" dirty="0"/>
              <a:t>Check settings</a:t>
            </a:r>
          </a:p>
          <a:p>
            <a:endParaRPr lang="en-US" sz="1568"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269657" y="4549531"/>
            <a:ext cx="2423960"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40366" y="5221850"/>
            <a:ext cx="840980" cy="29880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588263" y="457622"/>
            <a:ext cx="11018520" cy="1629322"/>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85218" y="1561448"/>
            <a:ext cx="11018520" cy="543108"/>
          </a:xfrm>
        </p:spPr>
        <p:txBody>
          <a:bodyPr/>
          <a:lstStyle/>
          <a:p>
            <a:r>
              <a:rPr lang="en-US" sz="1765" dirty="0"/>
              <a:t>In the Studio, select </a:t>
            </a:r>
            <a:r>
              <a:rPr lang="en-US" sz="1765" b="1" dirty="0"/>
              <a:t>Manage</a:t>
            </a:r>
            <a:r>
              <a:rPr lang="en-US" sz="1765" dirty="0"/>
              <a:t> in the left navigation, then select </a:t>
            </a:r>
            <a:r>
              <a:rPr lang="en-US" sz="1765" b="1" dirty="0"/>
              <a:t>Managed Virtual Networks </a:t>
            </a:r>
            <a:r>
              <a:rPr lang="en-US" sz="1765"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14809" y="2159066"/>
            <a:ext cx="10558126" cy="3735103"/>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452555" y="4101319"/>
            <a:ext cx="522914" cy="22410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4975469" y="4213372"/>
            <a:ext cx="4556826" cy="190490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4975469" y="5793447"/>
            <a:ext cx="3286891" cy="922444"/>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76" dirty="0">
                <a:solidFill>
                  <a:schemeClr val="tx1"/>
                </a:solidFill>
              </a:rPr>
              <a:t>When a workspace is created, Azure Synapse automatically creates two Managed private endpoints to SQL pool and SQL on-demand in that workspace. </a:t>
            </a:r>
          </a:p>
          <a:p>
            <a:endParaRPr lang="en-US" sz="1176"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124873" y="5520658"/>
            <a:ext cx="149404" cy="27278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1840531"/>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 </a:t>
            </a:r>
          </a:p>
          <a:p>
            <a:endParaRPr lang="en-US" sz="1176" dirty="0">
              <a:solidFill>
                <a:schemeClr val="tx2"/>
              </a:solidFill>
              <a:latin typeface="Segoe UI Light" pitchFamily="34" charset="0"/>
            </a:endParaRPr>
          </a:p>
          <a:p>
            <a:r>
              <a:rPr lang="en-US" sz="1176" b="1" dirty="0">
                <a:solidFill>
                  <a:srgbClr val="FF0066"/>
                </a:solidFill>
                <a:latin typeface="Segoe UI Light" pitchFamily="34" charset="0"/>
              </a:rPr>
              <a:t>IMPORTANT</a:t>
            </a:r>
          </a:p>
          <a:p>
            <a:r>
              <a:rPr lang="en-US" sz="1176" dirty="0">
                <a:solidFill>
                  <a:srgbClr val="FF0066"/>
                </a:solidFill>
                <a:latin typeface="Segoe UI Light" pitchFamily="34" charset="0"/>
              </a:rPr>
              <a:t>All outbound traffic from the Managed workspace </a:t>
            </a:r>
            <a:r>
              <a:rPr lang="en-US" sz="1176" dirty="0" err="1">
                <a:solidFill>
                  <a:srgbClr val="FF0066"/>
                </a:solidFill>
                <a:latin typeface="Segoe UI Light" pitchFamily="34" charset="0"/>
              </a:rPr>
              <a:t>VNet</a:t>
            </a:r>
            <a:r>
              <a:rPr lang="en-US" sz="1176" dirty="0">
                <a:solidFill>
                  <a:srgbClr val="FF0066"/>
                </a:solidFill>
                <a:latin typeface="Segoe UI Light" pitchFamily="34" charset="0"/>
              </a:rPr>
              <a:t> will be blocked in the future. It's recommended that you connect to all your data sources using Managed private endpoints.</a:t>
            </a:r>
            <a:endParaRPr lang="en-US" sz="1176" dirty="0">
              <a:solidFill>
                <a:srgbClr val="FF0066"/>
              </a:solidFill>
            </a:endParaRPr>
          </a:p>
          <a:p>
            <a:pPr algn="l"/>
            <a:endParaRPr lang="en-US" sz="1372"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t>Managed </a:t>
            </a:r>
            <a:r>
              <a:rPr lang="en-US" sz="3200" dirty="0" err="1"/>
              <a:t>VNets</a:t>
            </a:r>
            <a:r>
              <a:rPr lang="en-US" sz="3200" dirty="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1676410"/>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SQL on-demand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29704" y="1653634"/>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SQL On-Demand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SQL Pool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66 85 335</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7181"/>
            <a:ext cx="4743637" cy="47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56515896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76</a:t>
            </a:fld>
            <a:endParaRPr lang="en-US"/>
          </a:p>
        </p:txBody>
      </p:sp>
    </p:spTree>
    <p:extLst>
      <p:ext uri="{BB962C8B-B14F-4D97-AF65-F5344CB8AC3E}">
        <p14:creationId xmlns:p14="http://schemas.microsoft.com/office/powerpoint/2010/main" val="18535983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5" y="2300453"/>
            <a:ext cx="10055891" cy="488788"/>
          </a:xfrm>
        </p:spPr>
        <p:txBody>
          <a:bodyPr/>
          <a:lstStyle/>
          <a:p>
            <a:r>
              <a:rPr lang="en-US" dirty="0"/>
              <a:t>POC Challenges 3 &amp; 4: group-based lab exercises</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892552"/>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hlinkClick r:id="rId16"/>
              </a:rPr>
              <a:t>https://github.com/solliancenet/azure-synapse-analytics-workshop-300-2-day</a:t>
            </a:r>
            <a:endParaRPr lang="en-US" sz="1400" dirty="0">
              <a:solidFill>
                <a:schemeClr val="tx2"/>
              </a:solidFill>
              <a:cs typeface="Segoe UI" pitchFamily="34" charset="0"/>
            </a:endParaRP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3167368"/>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today</a:t>
            </a:r>
            <a:r>
              <a:rPr lang="en-US" sz="2800" dirty="0">
                <a:solidFill>
                  <a:srgbClr val="203C66"/>
                </a:solidFill>
              </a:rPr>
              <a: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80</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2013</TotalTime>
  <Words>6706</Words>
  <Application>Microsoft Office PowerPoint</Application>
  <PresentationFormat>Widescreen</PresentationFormat>
  <Paragraphs>927</Paragraphs>
  <Slides>81</Slides>
  <Notes>40</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81</vt:i4>
      </vt:variant>
    </vt:vector>
  </HeadingPairs>
  <TitlesOfParts>
    <vt:vector size="94" baseType="lpstr">
      <vt:lpstr>Arial</vt:lpstr>
      <vt:lpstr>Arial Nova</vt:lpstr>
      <vt:lpstr>Calibri</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Spark for Data Science</vt:lpstr>
      <vt:lpstr>Agenda</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with Azure Synapse Analytics and Azure Machine Learning</vt:lpstr>
      <vt:lpstr>Making predictions with T-SQL</vt:lpstr>
      <vt:lpstr>What is ONNX?</vt:lpstr>
      <vt:lpstr>PowerPoint Presentation</vt:lpstr>
      <vt:lpstr>Using Azure Machine Learning from Synapse</vt:lpstr>
      <vt:lpstr>AutoML compute and registry services</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Synapse Workspace IP firewall rules</vt:lpstr>
      <vt:lpstr>Create an Azure Synapse workspace with a Managed workspace Virtual Network</vt:lpstr>
      <vt:lpstr>Managed private endpoints for SQL pool and SQL on-demand and other data sources </vt:lpstr>
      <vt:lpstr>Managed VNets in the Synapse Workspace</vt:lpstr>
      <vt:lpstr>Connecting to Synapse from On-Premise</vt:lpstr>
      <vt:lpstr>Self-hosted Integration Runtime in Synapse Workspace</vt:lpstr>
      <vt:lpstr>Self-hosted Integration Runtime in Synapse Workspace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Mentimeter Poll</vt:lpstr>
      <vt:lpstr>PowerPoint Presentation</vt:lpstr>
      <vt:lpstr>PowerPoint Presentation</vt:lpstr>
      <vt:lpstr>POC Challenges 3 &amp; 4: group-based lab exercises</vt:lpstr>
      <vt:lpstr>PowerPoint Presentation</vt:lpstr>
      <vt:lpstr>A few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Kyle Bunting</cp:lastModifiedBy>
  <cp:revision>73</cp:revision>
  <dcterms:created xsi:type="dcterms:W3CDTF">2020-05-01T23:34:12Z</dcterms:created>
  <dcterms:modified xsi:type="dcterms:W3CDTF">2020-09-03T00:34:27Z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